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8" r:id="rId3"/>
    <p:sldId id="259" r:id="rId4"/>
    <p:sldId id="257" r:id="rId5"/>
    <p:sldId id="260" r:id="rId6"/>
    <p:sldId id="261" r:id="rId7"/>
    <p:sldId id="262" r:id="rId8"/>
    <p:sldId id="263" r:id="rId9"/>
    <p:sldId id="269" r:id="rId10"/>
    <p:sldId id="266" r:id="rId11"/>
    <p:sldId id="264" r:id="rId12"/>
    <p:sldId id="267" r:id="rId13"/>
    <p:sldId id="268"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4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00105F7-AB58-4AC9-B957-E16075FF7089}" type="datetimeFigureOut">
              <a:rPr lang="en-US" smtClean="0"/>
              <a:t>11/20/2015</a:t>
            </a:fld>
            <a:endParaRPr lang="en-US"/>
          </a:p>
        </p:txBody>
      </p:sp>
      <p:sp>
        <p:nvSpPr>
          <p:cNvPr id="8" name="Slide Number Placeholder 7"/>
          <p:cNvSpPr>
            <a:spLocks noGrp="1"/>
          </p:cNvSpPr>
          <p:nvPr>
            <p:ph type="sldNum" sz="quarter" idx="11"/>
          </p:nvPr>
        </p:nvSpPr>
        <p:spPr/>
        <p:txBody>
          <a:bodyPr/>
          <a:lstStyle/>
          <a:p>
            <a:fld id="{B3494AED-E41E-47B4-84DC-8A94F69F7D7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0105F7-AB58-4AC9-B957-E16075FF7089}"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94AED-E41E-47B4-84DC-8A94F69F7D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0105F7-AB58-4AC9-B957-E16075FF7089}"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94AED-E41E-47B4-84DC-8A94F69F7D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00105F7-AB58-4AC9-B957-E16075FF7089}"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94AED-E41E-47B4-84DC-8A94F69F7D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0105F7-AB58-4AC9-B957-E16075FF7089}"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94AED-E41E-47B4-84DC-8A94F69F7D76}"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00105F7-AB58-4AC9-B957-E16075FF7089}"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94AED-E41E-47B4-84DC-8A94F69F7D76}"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00105F7-AB58-4AC9-B957-E16075FF7089}" type="datetimeFigureOut">
              <a:rPr lang="en-US" smtClean="0"/>
              <a:t>11/20/2015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494AED-E41E-47B4-84DC-8A94F69F7D76}"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0105F7-AB58-4AC9-B957-E16075FF7089}" type="datetimeFigureOut">
              <a:rPr lang="en-US" smtClean="0"/>
              <a:t>11/20/2015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494AED-E41E-47B4-84DC-8A94F69F7D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105F7-AB58-4AC9-B957-E16075FF7089}" type="datetimeFigureOut">
              <a:rPr lang="en-US" smtClean="0"/>
              <a:t>11/20/2015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494AED-E41E-47B4-84DC-8A94F69F7D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0105F7-AB58-4AC9-B957-E16075FF7089}"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94AED-E41E-47B4-84DC-8A94F69F7D7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0105F7-AB58-4AC9-B957-E16075FF7089}"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94AED-E41E-47B4-84DC-8A94F69F7D7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00105F7-AB58-4AC9-B957-E16075FF7089}" type="datetimeFigureOut">
              <a:rPr lang="en-US" smtClean="0"/>
              <a:t>11/20/2015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3494AED-E41E-47B4-84DC-8A94F69F7D76}"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5" Type="http://schemas.openxmlformats.org/officeDocument/2006/relationships/image" Target="../media/image3.png"/><Relationship Id="rId4" Type="http://schemas.openxmlformats.org/officeDocument/2006/relationships/hyperlink" Target="http://www.marketingdesigngroup.com/about/"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18.wav"/><Relationship Id="rId7"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6" Type="http://schemas.openxmlformats.org/officeDocument/2006/relationships/audio" Target="../media/media19.wav"/><Relationship Id="rId5" Type="http://schemas.microsoft.com/office/2007/relationships/media" Target="../media/media19.wav"/><Relationship Id="rId4" Type="http://schemas.openxmlformats.org/officeDocument/2006/relationships/audio" Target="../media/media18.wav"/></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av"/><Relationship Id="rId1" Type="http://schemas.microsoft.com/office/2007/relationships/media" Target="../media/media20.wav"/><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2.wav"/><Relationship Id="rId7" Type="http://schemas.openxmlformats.org/officeDocument/2006/relationships/slideLayout" Target="../slideLayouts/slideLayout2.xml"/><Relationship Id="rId2" Type="http://schemas.openxmlformats.org/officeDocument/2006/relationships/audio" Target="../media/media21.wav"/><Relationship Id="rId1" Type="http://schemas.microsoft.com/office/2007/relationships/media" Target="../media/media21.wav"/><Relationship Id="rId6" Type="http://schemas.openxmlformats.org/officeDocument/2006/relationships/audio" Target="../media/media23.wav"/><Relationship Id="rId5" Type="http://schemas.microsoft.com/office/2007/relationships/media" Target="../media/media23.wav"/><Relationship Id="rId4" Type="http://schemas.openxmlformats.org/officeDocument/2006/relationships/audio" Target="../media/media22.wa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3.wav"/><Relationship Id="rId7" Type="http://schemas.openxmlformats.org/officeDocument/2006/relationships/hyperlink" Target="http://www.danaher.com/about-us" TargetMode="Externa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audio" Target="../media/media3.wav"/></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5.wav"/><Relationship Id="rId7"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audio" Target="../media/media6.wav"/><Relationship Id="rId5" Type="http://schemas.microsoft.com/office/2007/relationships/media" Target="../media/media6.wav"/><Relationship Id="rId4" Type="http://schemas.openxmlformats.org/officeDocument/2006/relationships/audio" Target="../media/media5.wav"/></Relationships>
</file>

<file path=ppt/slides/_rels/slide6.xml.rels><?xml version="1.0" encoding="UTF-8" standalone="yes"?>
<Relationships xmlns="http://schemas.openxmlformats.org/package/2006/relationships"><Relationship Id="rId3" Type="http://schemas.microsoft.com/office/2007/relationships/media" Target="../media/media8.wav"/><Relationship Id="rId7" Type="http://schemas.openxmlformats.org/officeDocument/2006/relationships/image" Target="../media/image3.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hyperlink" Target="https://www.cornerstone.com/The-Firm/About-Us" TargetMode="External"/><Relationship Id="rId5" Type="http://schemas.openxmlformats.org/officeDocument/2006/relationships/slideLayout" Target="../slideLayouts/slideLayout2.xml"/><Relationship Id="rId4" Type="http://schemas.openxmlformats.org/officeDocument/2006/relationships/audio" Target="../media/media8.wav"/></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10.wav"/><Relationship Id="rId7"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audio" Target="../media/media11.wav"/><Relationship Id="rId5" Type="http://schemas.microsoft.com/office/2007/relationships/media" Target="../media/media11.wav"/><Relationship Id="rId4" Type="http://schemas.openxmlformats.org/officeDocument/2006/relationships/audio" Target="../media/media10.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5.png"/><Relationship Id="rId4" Type="http://schemas.openxmlformats.org/officeDocument/2006/relationships/hyperlink" Target="http://www.crhkids.org/our-mission-vision-and-value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14.wav"/><Relationship Id="rId7"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audio" Target="../media/media15.wav"/><Relationship Id="rId5" Type="http://schemas.microsoft.com/office/2007/relationships/media" Target="../media/media15.wav"/><Relationship Id="rId10" Type="http://schemas.openxmlformats.org/officeDocument/2006/relationships/image" Target="../media/image5.png"/><Relationship Id="rId4" Type="http://schemas.openxmlformats.org/officeDocument/2006/relationships/audio" Target="../media/media14.wav"/><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enterforhealthjournalism.org/files/title_images/Job%20Market%20-%20Career%20GPS%20Listings_53_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783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371600" y="152400"/>
            <a:ext cx="6822980" cy="1143000"/>
          </a:xfrm>
        </p:spPr>
        <p:txBody>
          <a:bodyPr>
            <a:normAutofit fontScale="90000"/>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E-PORTFOLIO PART 4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0" y="1371600"/>
            <a:ext cx="6400800" cy="1752600"/>
          </a:xfrm>
        </p:spPr>
        <p:txBody>
          <a:bodyPr>
            <a:normAutofit/>
          </a:bodyPr>
          <a:lstStyle/>
          <a:p>
            <a:pPr algn="ctr"/>
            <a:r>
              <a:rPr lang="en-US" dirty="0" smtClean="0">
                <a:solidFill>
                  <a:schemeClr val="tx1"/>
                </a:solidFill>
              </a:rPr>
              <a:t>Public Presentation </a:t>
            </a:r>
            <a:r>
              <a:rPr lang="en-US" dirty="0">
                <a:solidFill>
                  <a:schemeClr val="tx1"/>
                </a:solidFill>
              </a:rPr>
              <a:t>Encouraging Difference through Communication </a:t>
            </a:r>
            <a:r>
              <a:rPr lang="en-US" dirty="0" smtClean="0">
                <a:solidFill>
                  <a:schemeClr val="tx1"/>
                </a:solidFill>
              </a:rPr>
              <a:t>Training</a:t>
            </a:r>
            <a:endParaRPr lang="en-US" dirty="0">
              <a:solidFill>
                <a:schemeClr val="tx1"/>
              </a:solidFill>
            </a:endParaRPr>
          </a:p>
          <a:p>
            <a:pPr algn="ctr"/>
            <a:r>
              <a:rPr lang="en-US" dirty="0" smtClean="0">
                <a:solidFill>
                  <a:schemeClr val="tx1"/>
                </a:solidFill>
              </a:rPr>
              <a:t>By: MaRae Fleming </a:t>
            </a:r>
            <a:endParaRPr lang="en-US" dirty="0">
              <a:solidFill>
                <a:schemeClr val="tx1"/>
              </a:solidFill>
            </a:endParaRPr>
          </a:p>
        </p:txBody>
      </p:sp>
    </p:spTree>
    <p:extLst>
      <p:ext uri="{BB962C8B-B14F-4D97-AF65-F5344CB8AC3E}">
        <p14:creationId xmlns:p14="http://schemas.microsoft.com/office/powerpoint/2010/main" val="4213787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1281"/>
            <a:ext cx="8229600" cy="1371599"/>
          </a:xfrm>
        </p:spPr>
        <p:txBody>
          <a:bodyPr/>
          <a:lstStyle/>
          <a:p>
            <a:r>
              <a:rPr lang="en-US" sz="3600" b="1" dirty="0" smtClean="0"/>
              <a:t>Job 4: </a:t>
            </a:r>
            <a:r>
              <a:rPr lang="en-US" sz="3600" b="1" dirty="0">
                <a:effectLst/>
              </a:rPr>
              <a:t>Marketing Coordinator/Director/Strategist</a:t>
            </a:r>
            <a:r>
              <a:rPr lang="en-US" sz="3600" dirty="0">
                <a:effectLst/>
              </a:rPr>
              <a:t> </a:t>
            </a:r>
            <a:endParaRPr lang="en-US" sz="3600" b="1" dirty="0"/>
          </a:p>
        </p:txBody>
      </p:sp>
      <p:sp>
        <p:nvSpPr>
          <p:cNvPr id="3" name="Content Placeholder 2"/>
          <p:cNvSpPr>
            <a:spLocks noGrp="1"/>
          </p:cNvSpPr>
          <p:nvPr>
            <p:ph idx="1"/>
          </p:nvPr>
        </p:nvSpPr>
        <p:spPr>
          <a:xfrm>
            <a:off x="512618" y="1600200"/>
            <a:ext cx="8229600" cy="4036497"/>
          </a:xfrm>
        </p:spPr>
        <p:txBody>
          <a:bodyPr>
            <a:normAutofit/>
          </a:bodyPr>
          <a:lstStyle/>
          <a:p>
            <a:r>
              <a:rPr lang="en-US" b="1" dirty="0" smtClean="0"/>
              <a:t>MDG</a:t>
            </a:r>
            <a:r>
              <a:rPr lang="en-US" dirty="0"/>
              <a:t> is a marketing-driven agency with a 39-year track record of creating powerful campaigns that deliver exceptional return on investment. </a:t>
            </a:r>
            <a:endParaRPr lang="en-US" dirty="0" smtClean="0"/>
          </a:p>
          <a:p>
            <a:r>
              <a:rPr lang="en-US" dirty="0" smtClean="0"/>
              <a:t>It brings </a:t>
            </a:r>
            <a:r>
              <a:rPr lang="en-US" dirty="0"/>
              <a:t>together marketing researchers and strategists, digital and interactive media experts, event and association management specialists and data analysts with a robust creative team to offer </a:t>
            </a:r>
            <a:r>
              <a:rPr lang="en-US" b="1" dirty="0"/>
              <a:t>complete marketing solutions</a:t>
            </a:r>
            <a:r>
              <a:rPr lang="en-US" dirty="0"/>
              <a:t> that help clients achieve </a:t>
            </a:r>
            <a:r>
              <a:rPr lang="en-US" dirty="0" smtClean="0"/>
              <a:t>their </a:t>
            </a:r>
            <a:r>
              <a:rPr lang="en-US" dirty="0"/>
              <a:t>objectives</a:t>
            </a:r>
            <a:r>
              <a:rPr lang="en-US" dirty="0" smtClean="0"/>
              <a:t>.</a:t>
            </a:r>
          </a:p>
          <a:p>
            <a:r>
              <a:rPr lang="en-US" dirty="0">
                <a:hlinkClick r:id="rId4"/>
              </a:rPr>
              <a:t>http://www.marketingdesigngroup.com/about</a:t>
            </a:r>
            <a:r>
              <a:rPr lang="en-US" dirty="0" smtClean="0">
                <a:hlinkClick r:id="rId4"/>
              </a:rPr>
              <a:t>/</a:t>
            </a:r>
            <a:endParaRPr lang="en-US" dirty="0" smtClean="0"/>
          </a:p>
          <a:p>
            <a:endParaRPr lang="en-US" dirty="0" smtClean="0"/>
          </a:p>
        </p:txBody>
      </p:sp>
      <p:sp>
        <p:nvSpPr>
          <p:cNvPr id="5" name="TextBox 4"/>
          <p:cNvSpPr txBox="1"/>
          <p:nvPr/>
        </p:nvSpPr>
        <p:spPr>
          <a:xfrm>
            <a:off x="838200" y="6248400"/>
            <a:ext cx="914400" cy="369332"/>
          </a:xfrm>
          <a:prstGeom prst="rect">
            <a:avLst/>
          </a:prstGeom>
          <a:noFill/>
        </p:spPr>
        <p:txBody>
          <a:bodyPr wrap="square" rtlCol="0">
            <a:spAutoFit/>
          </a:bodyPr>
          <a:lstStyle/>
          <a:p>
            <a:r>
              <a:rPr lang="en-US" dirty="0" smtClean="0"/>
              <a:t>Clip 1 </a:t>
            </a:r>
            <a:endParaRPr lang="en-US" dirty="0"/>
          </a:p>
        </p:txBody>
      </p:sp>
      <p:sp>
        <p:nvSpPr>
          <p:cNvPr id="9" name="TextBox 8"/>
          <p:cNvSpPr txBox="1"/>
          <p:nvPr/>
        </p:nvSpPr>
        <p:spPr>
          <a:xfrm>
            <a:off x="76200" y="20781"/>
            <a:ext cx="2590800" cy="381000"/>
          </a:xfrm>
          <a:prstGeom prst="rect">
            <a:avLst/>
          </a:prstGeom>
          <a:noFill/>
        </p:spPr>
        <p:txBody>
          <a:bodyPr wrap="square" rtlCol="0">
            <a:spAutoFit/>
          </a:bodyPr>
          <a:lstStyle/>
          <a:p>
            <a:r>
              <a:rPr lang="en-US" dirty="0" smtClean="0"/>
              <a:t>MaRae Fleming </a:t>
            </a:r>
            <a:endParaRPr lang="en-US" dirty="0"/>
          </a:p>
        </p:txBody>
      </p:sp>
      <p:pic>
        <p:nvPicPr>
          <p:cNvPr id="4" name="Clip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5225" y="6128266"/>
            <a:ext cx="609600" cy="609600"/>
          </a:xfrm>
          <a:prstGeom prst="rect">
            <a:avLst/>
          </a:prstGeom>
        </p:spPr>
      </p:pic>
    </p:spTree>
    <p:extLst>
      <p:ext uri="{BB962C8B-B14F-4D97-AF65-F5344CB8AC3E}">
        <p14:creationId xmlns:p14="http://schemas.microsoft.com/office/powerpoint/2010/main" val="8323109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4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998518"/>
          </a:xfrm>
        </p:spPr>
        <p:txBody>
          <a:bodyPr/>
          <a:lstStyle/>
          <a:p>
            <a:r>
              <a:rPr lang="en-US" sz="3600" b="1" dirty="0"/>
              <a:t>Job 4: </a:t>
            </a:r>
            <a:r>
              <a:rPr lang="en-US" sz="3600" b="1" dirty="0">
                <a:effectLst/>
              </a:rPr>
              <a:t>Marketing Coordinator/Director/Strategist</a:t>
            </a:r>
            <a:endParaRPr lang="en-US" sz="3600" dirty="0"/>
          </a:p>
        </p:txBody>
      </p:sp>
      <p:sp>
        <p:nvSpPr>
          <p:cNvPr id="3" name="Content Placeholder 2"/>
          <p:cNvSpPr>
            <a:spLocks noGrp="1"/>
          </p:cNvSpPr>
          <p:nvPr>
            <p:ph idx="1"/>
          </p:nvPr>
        </p:nvSpPr>
        <p:spPr>
          <a:xfrm>
            <a:off x="381000" y="1634167"/>
            <a:ext cx="8229600" cy="4525963"/>
          </a:xfrm>
        </p:spPr>
        <p:txBody>
          <a:bodyPr>
            <a:normAutofit lnSpcReduction="10000"/>
          </a:bodyPr>
          <a:lstStyle/>
          <a:p>
            <a:pPr marL="0" indent="0">
              <a:buNone/>
            </a:pPr>
            <a:r>
              <a:rPr lang="en-US" u="sng" dirty="0" smtClean="0"/>
              <a:t>Corporate Culture Analysis:</a:t>
            </a:r>
          </a:p>
          <a:p>
            <a:r>
              <a:rPr lang="en-US" dirty="0" smtClean="0"/>
              <a:t>Helping facilitate the on-time delivery of agency work by coordinating production meetings, keeping schedules up to date and assisting with job trafficking</a:t>
            </a:r>
          </a:p>
          <a:p>
            <a:r>
              <a:rPr lang="en-US" dirty="0" smtClean="0"/>
              <a:t>Help get to know clients’ industries, audiences, and competitors by performing primary and secondary research </a:t>
            </a:r>
          </a:p>
          <a:p>
            <a:r>
              <a:rPr lang="en-US" dirty="0" smtClean="0"/>
              <a:t>Serving as an asset to the account services team and ready to serve on a variety of initiatives from social media to tactical planning </a:t>
            </a:r>
          </a:p>
          <a:p>
            <a:pPr marL="0" indent="0">
              <a:buNone/>
            </a:pPr>
            <a:r>
              <a:rPr lang="en-US" dirty="0" smtClean="0"/>
              <a:t> </a:t>
            </a:r>
          </a:p>
        </p:txBody>
      </p:sp>
      <p:sp>
        <p:nvSpPr>
          <p:cNvPr id="4" name="TextBox 3"/>
          <p:cNvSpPr txBox="1"/>
          <p:nvPr/>
        </p:nvSpPr>
        <p:spPr>
          <a:xfrm>
            <a:off x="94211" y="38100"/>
            <a:ext cx="2590800" cy="381000"/>
          </a:xfrm>
          <a:prstGeom prst="rect">
            <a:avLst/>
          </a:prstGeom>
          <a:noFill/>
        </p:spPr>
        <p:txBody>
          <a:bodyPr wrap="square" rtlCol="0">
            <a:spAutoFit/>
          </a:bodyPr>
          <a:lstStyle/>
          <a:p>
            <a:r>
              <a:rPr lang="en-US" dirty="0" smtClean="0"/>
              <a:t>MaRae Fleming </a:t>
            </a:r>
            <a:endParaRPr lang="en-US" dirty="0"/>
          </a:p>
        </p:txBody>
      </p:sp>
      <p:sp>
        <p:nvSpPr>
          <p:cNvPr id="7" name="TextBox 6"/>
          <p:cNvSpPr txBox="1"/>
          <p:nvPr/>
        </p:nvSpPr>
        <p:spPr>
          <a:xfrm>
            <a:off x="1059873" y="6296890"/>
            <a:ext cx="838200" cy="374073"/>
          </a:xfrm>
          <a:prstGeom prst="rect">
            <a:avLst/>
          </a:prstGeom>
          <a:noFill/>
        </p:spPr>
        <p:txBody>
          <a:bodyPr wrap="square" rtlCol="0">
            <a:spAutoFit/>
          </a:bodyPr>
          <a:lstStyle/>
          <a:p>
            <a:r>
              <a:rPr lang="en-US" dirty="0" smtClean="0"/>
              <a:t>Clip 1 </a:t>
            </a:r>
            <a:endParaRPr lang="en-US" dirty="0"/>
          </a:p>
        </p:txBody>
      </p:sp>
      <p:sp>
        <p:nvSpPr>
          <p:cNvPr id="9" name="TextBox 8"/>
          <p:cNvSpPr txBox="1"/>
          <p:nvPr/>
        </p:nvSpPr>
        <p:spPr>
          <a:xfrm>
            <a:off x="3657600" y="6317671"/>
            <a:ext cx="838200" cy="374073"/>
          </a:xfrm>
          <a:prstGeom prst="rect">
            <a:avLst/>
          </a:prstGeom>
          <a:noFill/>
        </p:spPr>
        <p:txBody>
          <a:bodyPr wrap="square" rtlCol="0">
            <a:spAutoFit/>
          </a:bodyPr>
          <a:lstStyle/>
          <a:p>
            <a:r>
              <a:rPr lang="en-US" dirty="0" smtClean="0"/>
              <a:t>Clip 2</a:t>
            </a:r>
            <a:endParaRPr lang="en-US" dirty="0"/>
          </a:p>
        </p:txBody>
      </p:sp>
      <p:sp>
        <p:nvSpPr>
          <p:cNvPr id="13" name="TextBox 12"/>
          <p:cNvSpPr txBox="1"/>
          <p:nvPr/>
        </p:nvSpPr>
        <p:spPr>
          <a:xfrm>
            <a:off x="6477000" y="6280264"/>
            <a:ext cx="838200" cy="369332"/>
          </a:xfrm>
          <a:prstGeom prst="rect">
            <a:avLst/>
          </a:prstGeom>
          <a:noFill/>
        </p:spPr>
        <p:txBody>
          <a:bodyPr wrap="square" rtlCol="0">
            <a:spAutoFit/>
          </a:bodyPr>
          <a:lstStyle/>
          <a:p>
            <a:r>
              <a:rPr lang="en-US" dirty="0" smtClean="0"/>
              <a:t>Clip 3 </a:t>
            </a:r>
            <a:endParaRPr lang="en-US" dirty="0"/>
          </a:p>
        </p:txBody>
      </p:sp>
      <p:pic>
        <p:nvPicPr>
          <p:cNvPr id="1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04800" y="6119551"/>
            <a:ext cx="609600" cy="609600"/>
          </a:xfrm>
          <a:prstGeom prst="rect">
            <a:avLst/>
          </a:prstGeom>
        </p:spPr>
      </p:pic>
      <p:pic>
        <p:nvPicPr>
          <p:cNvPr id="16" name="clip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122815" y="6179126"/>
            <a:ext cx="609600" cy="609600"/>
          </a:xfrm>
          <a:prstGeom prst="rect">
            <a:avLst/>
          </a:prstGeom>
        </p:spPr>
      </p:pic>
      <p:pic>
        <p:nvPicPr>
          <p:cNvPr id="17"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6172200" y="6061363"/>
            <a:ext cx="609600" cy="609600"/>
          </a:xfrm>
          <a:prstGeom prst="rect">
            <a:avLst/>
          </a:prstGeom>
        </p:spPr>
      </p:pic>
    </p:spTree>
    <p:extLst>
      <p:ext uri="{BB962C8B-B14F-4D97-AF65-F5344CB8AC3E}">
        <p14:creationId xmlns:p14="http://schemas.microsoft.com/office/powerpoint/2010/main" val="19683376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80" fill="hold"/>
                                        <p:tgtEl>
                                          <p:spTgt spid="15"/>
                                        </p:tgtEl>
                                      </p:cBhvr>
                                    </p:cmd>
                                  </p:childTnLst>
                                </p:cTn>
                              </p:par>
                            </p:childTnLst>
                          </p:cTn>
                        </p:par>
                      </p:childTnLst>
                    </p:cTn>
                  </p:par>
                </p:childTnLst>
              </p:cTn>
              <p:nextCondLst>
                <p:cond evt="onClick" delay="0">
                  <p:tgtEl>
                    <p:spTgt spid="15"/>
                  </p:tgtEl>
                </p:cond>
              </p:nextCondLst>
            </p:seq>
            <p:audio>
              <p:cMediaNode vol="80000">
                <p:cTn id="7" fill="hold" display="0">
                  <p:stCondLst>
                    <p:cond delay="indefinite"/>
                  </p:stCondLst>
                  <p:endCondLst>
                    <p:cond evt="onStopAudio" delay="0">
                      <p:tgtEl>
                        <p:sldTgt/>
                      </p:tgtEl>
                    </p:cond>
                  </p:endCondLst>
                </p:cTn>
                <p:tgtEl>
                  <p:spTgt spid="15"/>
                </p:tgtEl>
              </p:cMediaNode>
            </p:audi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1750" fill="hold"/>
                                        <p:tgtEl>
                                          <p:spTgt spid="16"/>
                                        </p:tgtEl>
                                      </p:cBhvr>
                                    </p:cmd>
                                  </p:childTnLst>
                                </p:cTn>
                              </p:par>
                            </p:childTnLst>
                          </p:cTn>
                        </p:par>
                      </p:childTnLst>
                    </p:cTn>
                  </p:par>
                </p:childTnLst>
              </p:cTn>
              <p:nextCondLst>
                <p:cond evt="onClick" delay="0">
                  <p:tgtEl>
                    <p:spTgt spid="16"/>
                  </p:tgtEl>
                </p:cond>
              </p:nextCondLst>
            </p:seq>
            <p:audio>
              <p:cMediaNode vol="80000">
                <p:cTn id="13" fill="hold" display="0">
                  <p:stCondLst>
                    <p:cond delay="indefinite"/>
                  </p:stCondLst>
                  <p:endCondLst>
                    <p:cond evt="onStopAudio" delay="0">
                      <p:tgtEl>
                        <p:sldTgt/>
                      </p:tgtEl>
                    </p:cond>
                  </p:endCondLst>
                </p:cTn>
                <p:tgtEl>
                  <p:spTgt spid="16"/>
                </p:tgtEl>
              </p:cMediaNode>
            </p:audio>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0510" fill="hold"/>
                                        <p:tgtEl>
                                          <p:spTgt spid="17"/>
                                        </p:tgtEl>
                                      </p:cBhvr>
                                    </p:cmd>
                                  </p:childTnLst>
                                </p:cTn>
                              </p:par>
                            </p:childTnLst>
                          </p:cTn>
                        </p:par>
                      </p:childTnLst>
                    </p:cTn>
                  </p:par>
                </p:childTnLst>
              </p:cTn>
              <p:nextCondLst>
                <p:cond evt="onClick" delay="0">
                  <p:tgtEl>
                    <p:spTgt spid="17"/>
                  </p:tgtEl>
                </p:cond>
              </p:nextCondLst>
            </p:seq>
            <p:audio>
              <p:cMediaNode vol="80000">
                <p:cTn id="19" fill="hold" display="0">
                  <p:stCondLst>
                    <p:cond delay="indefinite"/>
                  </p:stCondLst>
                  <p:endCondLst>
                    <p:cond evt="onStopAudio" delay="0">
                      <p:tgtEl>
                        <p:sldTgt/>
                      </p:tgtEl>
                    </p:cond>
                  </p:endCondLst>
                </p:cTn>
                <p:tgtEl>
                  <p:spTgt spid="1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1281"/>
            <a:ext cx="8229600" cy="1371599"/>
          </a:xfrm>
        </p:spPr>
        <p:txBody>
          <a:bodyPr/>
          <a:lstStyle/>
          <a:p>
            <a:r>
              <a:rPr lang="en-US" sz="3200" b="1" dirty="0" smtClean="0"/>
              <a:t>Job 5: </a:t>
            </a:r>
            <a:r>
              <a:rPr lang="en-US" sz="3200" b="1" dirty="0">
                <a:effectLst/>
              </a:rPr>
              <a:t>Communications </a:t>
            </a:r>
            <a:r>
              <a:rPr lang="en-US" sz="3200" b="1" dirty="0" smtClean="0">
                <a:effectLst/>
              </a:rPr>
              <a:t>Coordinator (The Ritz-Carlton)  </a:t>
            </a:r>
            <a:endParaRPr lang="en-US" sz="3200" b="1" dirty="0">
              <a:effectLst/>
            </a:endParaRPr>
          </a:p>
        </p:txBody>
      </p:sp>
      <p:sp>
        <p:nvSpPr>
          <p:cNvPr id="3" name="Content Placeholder 2"/>
          <p:cNvSpPr>
            <a:spLocks noGrp="1"/>
          </p:cNvSpPr>
          <p:nvPr>
            <p:ph idx="1"/>
          </p:nvPr>
        </p:nvSpPr>
        <p:spPr>
          <a:xfrm>
            <a:off x="512618" y="1600200"/>
            <a:ext cx="8229600" cy="4036497"/>
          </a:xfrm>
        </p:spPr>
        <p:txBody>
          <a:bodyPr>
            <a:normAutofit fontScale="92500" lnSpcReduction="20000"/>
          </a:bodyPr>
          <a:lstStyle/>
          <a:p>
            <a:r>
              <a:rPr lang="en-US" dirty="0"/>
              <a:t>At more than 80 award-winning properties worldwide, The Ritz-Carlton Ladies and Gentlemen create experiences so exceptional that long after a guest stays with us, the experience stays with them. As the premier worldwide provider of luxury experiences, we set the standard for rare and special luxury service the world over. We invite you to explore The Ritz-Carlton</a:t>
            </a:r>
            <a:r>
              <a:rPr lang="en-US" dirty="0" smtClean="0"/>
              <a:t>. </a:t>
            </a:r>
          </a:p>
          <a:p>
            <a:r>
              <a:rPr lang="en-US" dirty="0"/>
              <a:t>100 years of history. Countless rewards. With an unshakeable credo and corporate philosophy of un-wavering commitment to service, both in our hotels and in our communities, The </a:t>
            </a:r>
            <a:r>
              <a:rPr lang="en-US" dirty="0"/>
              <a:t/>
            </a:r>
            <a:br>
              <a:rPr lang="en-US" dirty="0"/>
            </a:br>
            <a:r>
              <a:rPr lang="en-US" dirty="0"/>
              <a:t>Ritz-Carlton has been recognized with numerous awards for being the gold standard of hospitality</a:t>
            </a:r>
            <a:r>
              <a:rPr lang="en-US" dirty="0" smtClean="0"/>
              <a:t>.</a:t>
            </a:r>
          </a:p>
          <a:p>
            <a:r>
              <a:rPr lang="en-US" dirty="0"/>
              <a:t>http://www.ritzcarlton.com/en/Corporate/Default.htm</a:t>
            </a:r>
            <a:endParaRPr lang="en-US" dirty="0" smtClean="0"/>
          </a:p>
        </p:txBody>
      </p:sp>
      <p:sp>
        <p:nvSpPr>
          <p:cNvPr id="5" name="TextBox 4"/>
          <p:cNvSpPr txBox="1"/>
          <p:nvPr/>
        </p:nvSpPr>
        <p:spPr>
          <a:xfrm>
            <a:off x="838200" y="6248400"/>
            <a:ext cx="914400" cy="369332"/>
          </a:xfrm>
          <a:prstGeom prst="rect">
            <a:avLst/>
          </a:prstGeom>
          <a:noFill/>
        </p:spPr>
        <p:txBody>
          <a:bodyPr wrap="square" rtlCol="0">
            <a:spAutoFit/>
          </a:bodyPr>
          <a:lstStyle/>
          <a:p>
            <a:r>
              <a:rPr lang="en-US" dirty="0" smtClean="0"/>
              <a:t>Clip 1 </a:t>
            </a:r>
            <a:endParaRPr lang="en-US" dirty="0"/>
          </a:p>
        </p:txBody>
      </p:sp>
      <p:sp>
        <p:nvSpPr>
          <p:cNvPr id="9" name="TextBox 8"/>
          <p:cNvSpPr txBox="1"/>
          <p:nvPr/>
        </p:nvSpPr>
        <p:spPr>
          <a:xfrm>
            <a:off x="76200" y="20781"/>
            <a:ext cx="2590800" cy="381000"/>
          </a:xfrm>
          <a:prstGeom prst="rect">
            <a:avLst/>
          </a:prstGeom>
          <a:noFill/>
        </p:spPr>
        <p:txBody>
          <a:bodyPr wrap="square" rtlCol="0">
            <a:spAutoFit/>
          </a:bodyPr>
          <a:lstStyle/>
          <a:p>
            <a:r>
              <a:rPr lang="en-US" dirty="0" smtClean="0"/>
              <a:t>MaRae Fleming </a:t>
            </a:r>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78476" y="6128266"/>
            <a:ext cx="609600" cy="609600"/>
          </a:xfrm>
          <a:prstGeom prst="rect">
            <a:avLst/>
          </a:prstGeom>
        </p:spPr>
      </p:pic>
    </p:spTree>
    <p:extLst>
      <p:ext uri="{BB962C8B-B14F-4D97-AF65-F5344CB8AC3E}">
        <p14:creationId xmlns:p14="http://schemas.microsoft.com/office/powerpoint/2010/main" val="13731857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5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998518"/>
          </a:xfrm>
        </p:spPr>
        <p:txBody>
          <a:bodyPr/>
          <a:lstStyle/>
          <a:p>
            <a:r>
              <a:rPr lang="en-US" sz="3600" b="1" dirty="0"/>
              <a:t>Job 5: </a:t>
            </a:r>
            <a:r>
              <a:rPr lang="en-US" sz="3600" b="1" dirty="0">
                <a:effectLst/>
              </a:rPr>
              <a:t>Communications Coordinator (The Ritz-Carlton) </a:t>
            </a:r>
            <a:endParaRPr lang="en-US" sz="3600" dirty="0"/>
          </a:p>
        </p:txBody>
      </p:sp>
      <p:sp>
        <p:nvSpPr>
          <p:cNvPr id="3" name="Content Placeholder 2"/>
          <p:cNvSpPr>
            <a:spLocks noGrp="1"/>
          </p:cNvSpPr>
          <p:nvPr>
            <p:ph idx="1"/>
          </p:nvPr>
        </p:nvSpPr>
        <p:spPr>
          <a:xfrm>
            <a:off x="381000" y="1634167"/>
            <a:ext cx="8229600" cy="4525963"/>
          </a:xfrm>
        </p:spPr>
        <p:txBody>
          <a:bodyPr>
            <a:normAutofit/>
          </a:bodyPr>
          <a:lstStyle/>
          <a:p>
            <a:pPr marL="0" indent="0">
              <a:buNone/>
            </a:pPr>
            <a:r>
              <a:rPr lang="en-US" u="sng" dirty="0" smtClean="0"/>
              <a:t>Corporate Culture Analysis:</a:t>
            </a:r>
          </a:p>
          <a:p>
            <a:r>
              <a:rPr lang="en-US" dirty="0" smtClean="0"/>
              <a:t>Integrating communication activities and budget into the property’s overall sales and marketing plan</a:t>
            </a:r>
          </a:p>
          <a:p>
            <a:r>
              <a:rPr lang="en-US" dirty="0" smtClean="0"/>
              <a:t>Developing content and inputting data for various channels</a:t>
            </a:r>
          </a:p>
          <a:p>
            <a:r>
              <a:rPr lang="en-US" dirty="0"/>
              <a:t> </a:t>
            </a:r>
            <a:r>
              <a:rPr lang="en-US" dirty="0" smtClean="0"/>
              <a:t>Assisting in executing strategic ecommerce activities, maintaining confidentiality of proprietary information, and protecting company assets </a:t>
            </a:r>
          </a:p>
          <a:p>
            <a:pPr marL="0" indent="0">
              <a:buNone/>
            </a:pPr>
            <a:r>
              <a:rPr lang="en-US" dirty="0" smtClean="0"/>
              <a:t>Designated leader</a:t>
            </a:r>
          </a:p>
          <a:p>
            <a:pPr marL="0" indent="0">
              <a:buNone/>
            </a:pPr>
            <a:r>
              <a:rPr lang="en-US" dirty="0" smtClean="0"/>
              <a:t>Self-directed work teams </a:t>
            </a:r>
          </a:p>
        </p:txBody>
      </p:sp>
      <p:sp>
        <p:nvSpPr>
          <p:cNvPr id="4" name="TextBox 3"/>
          <p:cNvSpPr txBox="1"/>
          <p:nvPr/>
        </p:nvSpPr>
        <p:spPr>
          <a:xfrm>
            <a:off x="94211" y="38100"/>
            <a:ext cx="2590800" cy="381000"/>
          </a:xfrm>
          <a:prstGeom prst="rect">
            <a:avLst/>
          </a:prstGeom>
          <a:noFill/>
        </p:spPr>
        <p:txBody>
          <a:bodyPr wrap="square" rtlCol="0">
            <a:spAutoFit/>
          </a:bodyPr>
          <a:lstStyle/>
          <a:p>
            <a:r>
              <a:rPr lang="en-US" dirty="0" smtClean="0"/>
              <a:t>MaRae Fleming </a:t>
            </a:r>
            <a:endParaRPr lang="en-US" dirty="0"/>
          </a:p>
        </p:txBody>
      </p:sp>
      <p:sp>
        <p:nvSpPr>
          <p:cNvPr id="7" name="TextBox 6"/>
          <p:cNvSpPr txBox="1"/>
          <p:nvPr/>
        </p:nvSpPr>
        <p:spPr>
          <a:xfrm>
            <a:off x="1059873" y="6296890"/>
            <a:ext cx="838200" cy="374073"/>
          </a:xfrm>
          <a:prstGeom prst="rect">
            <a:avLst/>
          </a:prstGeom>
          <a:noFill/>
        </p:spPr>
        <p:txBody>
          <a:bodyPr wrap="square" rtlCol="0">
            <a:spAutoFit/>
          </a:bodyPr>
          <a:lstStyle/>
          <a:p>
            <a:r>
              <a:rPr lang="en-US" dirty="0" smtClean="0"/>
              <a:t>Clip 1 </a:t>
            </a:r>
            <a:endParaRPr lang="en-US" dirty="0"/>
          </a:p>
        </p:txBody>
      </p:sp>
      <p:sp>
        <p:nvSpPr>
          <p:cNvPr id="9" name="TextBox 8"/>
          <p:cNvSpPr txBox="1"/>
          <p:nvPr/>
        </p:nvSpPr>
        <p:spPr>
          <a:xfrm>
            <a:off x="3657600" y="6317671"/>
            <a:ext cx="838200" cy="374073"/>
          </a:xfrm>
          <a:prstGeom prst="rect">
            <a:avLst/>
          </a:prstGeom>
          <a:noFill/>
        </p:spPr>
        <p:txBody>
          <a:bodyPr wrap="square" rtlCol="0">
            <a:spAutoFit/>
          </a:bodyPr>
          <a:lstStyle/>
          <a:p>
            <a:r>
              <a:rPr lang="en-US" dirty="0" smtClean="0"/>
              <a:t>Clip 2</a:t>
            </a:r>
            <a:endParaRPr lang="en-US" dirty="0"/>
          </a:p>
        </p:txBody>
      </p:sp>
      <p:sp>
        <p:nvSpPr>
          <p:cNvPr id="13" name="TextBox 12"/>
          <p:cNvSpPr txBox="1"/>
          <p:nvPr/>
        </p:nvSpPr>
        <p:spPr>
          <a:xfrm>
            <a:off x="6477000" y="6280264"/>
            <a:ext cx="838200" cy="369332"/>
          </a:xfrm>
          <a:prstGeom prst="rect">
            <a:avLst/>
          </a:prstGeom>
          <a:noFill/>
        </p:spPr>
        <p:txBody>
          <a:bodyPr wrap="square" rtlCol="0">
            <a:spAutoFit/>
          </a:bodyPr>
          <a:lstStyle/>
          <a:p>
            <a:r>
              <a:rPr lang="en-US" dirty="0" smtClean="0"/>
              <a:t>Clip 3 </a:t>
            </a:r>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50273" y="6082144"/>
            <a:ext cx="609600" cy="609600"/>
          </a:xfrm>
          <a:prstGeom prst="rect">
            <a:avLst/>
          </a:prstGeom>
        </p:spPr>
      </p:pic>
      <p:pic>
        <p:nvPicPr>
          <p:cNvPr id="8"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075317" y="6179126"/>
            <a:ext cx="609600" cy="609600"/>
          </a:xfrm>
          <a:prstGeom prst="rect">
            <a:avLst/>
          </a:prstGeom>
        </p:spPr>
      </p:pic>
      <p:pic>
        <p:nvPicPr>
          <p:cNvPr id="10"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5943600" y="6160130"/>
            <a:ext cx="609600" cy="609600"/>
          </a:xfrm>
          <a:prstGeom prst="rect">
            <a:avLst/>
          </a:prstGeom>
        </p:spPr>
      </p:pic>
    </p:spTree>
    <p:extLst>
      <p:ext uri="{BB962C8B-B14F-4D97-AF65-F5344CB8AC3E}">
        <p14:creationId xmlns:p14="http://schemas.microsoft.com/office/powerpoint/2010/main" val="5030851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6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9360"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9940" fill="hold"/>
                                        <p:tgtEl>
                                          <p:spTgt spid="10"/>
                                        </p:tgtEl>
                                      </p:cBhvr>
                                    </p:cmd>
                                  </p:childTnLst>
                                </p:cTn>
                              </p:par>
                            </p:childTnLst>
                          </p:cTn>
                        </p:par>
                      </p:childTnLst>
                    </p:cTn>
                  </p:par>
                </p:childTnLst>
              </p:cTn>
              <p:nextCondLst>
                <p:cond evt="onClick" delay="0">
                  <p:tgtEl>
                    <p:spTgt spid="10"/>
                  </p:tgtEl>
                </p:cond>
              </p:nextCondLst>
            </p:seq>
            <p:audio>
              <p:cMediaNode vol="80000">
                <p:cTn id="19"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fontScale="85000" lnSpcReduction="10000"/>
          </a:bodyPr>
          <a:lstStyle/>
          <a:p>
            <a:r>
              <a:rPr lang="en-US" dirty="0"/>
              <a:t>About Us | Danaher. (</a:t>
            </a:r>
            <a:r>
              <a:rPr lang="en-US" dirty="0" err="1"/>
              <a:t>n.d.</a:t>
            </a:r>
            <a:r>
              <a:rPr lang="en-US" dirty="0"/>
              <a:t>). Retrieved from http://www.danaher.com/about-us</a:t>
            </a:r>
          </a:p>
          <a:p>
            <a:r>
              <a:rPr lang="en-US" dirty="0" err="1"/>
              <a:t>Mdg</a:t>
            </a:r>
            <a:r>
              <a:rPr lang="en-US" dirty="0"/>
              <a:t>. (</a:t>
            </a:r>
            <a:r>
              <a:rPr lang="en-US" dirty="0" err="1"/>
              <a:t>n.d.</a:t>
            </a:r>
            <a:r>
              <a:rPr lang="en-US" dirty="0"/>
              <a:t>). Retrieved from http://www.marketingdesigngroup.com/about/</a:t>
            </a:r>
          </a:p>
          <a:p>
            <a:r>
              <a:rPr lang="en-US" dirty="0"/>
              <a:t> . (</a:t>
            </a:r>
            <a:r>
              <a:rPr lang="en-US" dirty="0" err="1"/>
              <a:t>n.d.</a:t>
            </a:r>
            <a:r>
              <a:rPr lang="en-US" dirty="0"/>
              <a:t>). Retrieved from https://danaher.taleo.net/careersection/fluke/jobdetail.ftl?job=536498&amp;src=JB-10740</a:t>
            </a:r>
          </a:p>
          <a:p>
            <a:r>
              <a:rPr lang="en-US" dirty="0"/>
              <a:t>(</a:t>
            </a:r>
            <a:r>
              <a:rPr lang="en-US" dirty="0" err="1"/>
              <a:t>n.d.</a:t>
            </a:r>
            <a:r>
              <a:rPr lang="en-US" dirty="0"/>
              <a:t>). Retrieved from https://rn12.ultipro.com/COR1011/JobBoard/JobDetails.aspx?__ID=*A579320844BB21AE</a:t>
            </a:r>
          </a:p>
          <a:p>
            <a:r>
              <a:rPr lang="en-US" dirty="0"/>
              <a:t>Volunteer &amp; Social Media Coordinator job - Children's Receiving Home of Sacramento - Sacramento, CA. (</a:t>
            </a:r>
            <a:r>
              <a:rPr lang="en-US" dirty="0" err="1"/>
              <a:t>n.d.</a:t>
            </a:r>
            <a:r>
              <a:rPr lang="en-US" dirty="0"/>
              <a:t>).</a:t>
            </a:r>
          </a:p>
          <a:p>
            <a:r>
              <a:rPr lang="en-US" dirty="0"/>
              <a:t>You can't be a legend without a great story. (</a:t>
            </a:r>
            <a:r>
              <a:rPr lang="en-US" dirty="0" err="1"/>
              <a:t>n.d.</a:t>
            </a:r>
            <a:r>
              <a:rPr lang="en-US" dirty="0"/>
              <a:t>). Retrieved from http://www.ritzcarlton.com/en/Corporate/Default.htm</a:t>
            </a:r>
          </a:p>
          <a:p>
            <a:endParaRPr lang="en-US" dirty="0"/>
          </a:p>
        </p:txBody>
      </p:sp>
    </p:spTree>
    <p:extLst>
      <p:ext uri="{BB962C8B-B14F-4D97-AF65-F5344CB8AC3E}">
        <p14:creationId xmlns:p14="http://schemas.microsoft.com/office/powerpoint/2010/main" val="57385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457200" y="1752600"/>
            <a:ext cx="8229600" cy="4525963"/>
          </a:xfrm>
        </p:spPr>
        <p:txBody>
          <a:bodyPr>
            <a:normAutofit fontScale="92500" lnSpcReduction="10000"/>
          </a:bodyPr>
          <a:lstStyle/>
          <a:p>
            <a:r>
              <a:rPr lang="en-US" sz="2600" dirty="0" smtClean="0"/>
              <a:t>The purpose of this presentation is to showcase five job listings that are of manager roles. However, the key to this assignment is to showcase how they relate to corporate culture and communication, Interpersonal communication, and Organizational communication. </a:t>
            </a:r>
            <a:endParaRPr lang="en-US" sz="2600" dirty="0"/>
          </a:p>
          <a:p>
            <a:r>
              <a:rPr lang="en-US" sz="2600" dirty="0" smtClean="0"/>
              <a:t>This presentation will help persons who are already in upper management positions and persons are reaching towards attaining these positions. </a:t>
            </a:r>
          </a:p>
          <a:p>
            <a:r>
              <a:rPr lang="en-US" sz="2600" dirty="0" smtClean="0"/>
              <a:t>More importantly this presentation will show what attracts persons to certain jobs and if companies are showcasing their positions in a attractive manner. </a:t>
            </a:r>
            <a:endParaRPr lang="en-US" sz="2600" dirty="0"/>
          </a:p>
        </p:txBody>
      </p:sp>
      <p:sp>
        <p:nvSpPr>
          <p:cNvPr id="4" name="TextBox 3"/>
          <p:cNvSpPr txBox="1"/>
          <p:nvPr/>
        </p:nvSpPr>
        <p:spPr>
          <a:xfrm>
            <a:off x="304800" y="228600"/>
            <a:ext cx="2590800" cy="381000"/>
          </a:xfrm>
          <a:prstGeom prst="rect">
            <a:avLst/>
          </a:prstGeom>
          <a:noFill/>
        </p:spPr>
        <p:txBody>
          <a:bodyPr wrap="square" rtlCol="0">
            <a:spAutoFit/>
          </a:bodyPr>
          <a:lstStyle/>
          <a:p>
            <a:r>
              <a:rPr lang="en-US" dirty="0" smtClean="0"/>
              <a:t>MaRae Fleming </a:t>
            </a:r>
            <a:endParaRPr lang="en-US" dirty="0"/>
          </a:p>
        </p:txBody>
      </p:sp>
    </p:spTree>
    <p:extLst>
      <p:ext uri="{BB962C8B-B14F-4D97-AF65-F5344CB8AC3E}">
        <p14:creationId xmlns:p14="http://schemas.microsoft.com/office/powerpoint/2010/main" val="3829922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828800"/>
            <a:ext cx="8229600" cy="4525963"/>
          </a:xfrm>
        </p:spPr>
        <p:txBody>
          <a:bodyPr>
            <a:noAutofit/>
          </a:bodyPr>
          <a:lstStyle/>
          <a:p>
            <a:r>
              <a:rPr lang="en-US" sz="2800" dirty="0" smtClean="0"/>
              <a:t>For each job listing I will be giving a brief overview of the company, who they are, their purpose, and a detailed description of the job listing.  </a:t>
            </a:r>
          </a:p>
          <a:p>
            <a:r>
              <a:rPr lang="en-US" sz="2800" dirty="0" smtClean="0"/>
              <a:t>My main goal for this presentation is that I hope someone gets an understanding of how Interpersonal communication takes place in jobs and the workplace more than one would think. </a:t>
            </a:r>
          </a:p>
          <a:p>
            <a:pPr marL="0" indent="0">
              <a:buNone/>
            </a:pPr>
            <a:endParaRPr lang="en-US" sz="2800" dirty="0"/>
          </a:p>
        </p:txBody>
      </p:sp>
      <p:pic>
        <p:nvPicPr>
          <p:cNvPr id="6" name="Objecti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7200" y="5867400"/>
            <a:ext cx="609600" cy="609600"/>
          </a:xfrm>
          <a:prstGeom prst="rect">
            <a:avLst/>
          </a:prstGeom>
        </p:spPr>
      </p:pic>
      <p:sp>
        <p:nvSpPr>
          <p:cNvPr id="7" name="TextBox 6"/>
          <p:cNvSpPr txBox="1"/>
          <p:nvPr/>
        </p:nvSpPr>
        <p:spPr>
          <a:xfrm>
            <a:off x="304800" y="228600"/>
            <a:ext cx="2590800" cy="381000"/>
          </a:xfrm>
          <a:prstGeom prst="rect">
            <a:avLst/>
          </a:prstGeom>
          <a:noFill/>
        </p:spPr>
        <p:txBody>
          <a:bodyPr wrap="square" rtlCol="0">
            <a:spAutoFit/>
          </a:bodyPr>
          <a:lstStyle/>
          <a:p>
            <a:r>
              <a:rPr lang="en-US" dirty="0" smtClean="0"/>
              <a:t>MaRae Fleming </a:t>
            </a:r>
            <a:endParaRPr lang="en-US" dirty="0"/>
          </a:p>
        </p:txBody>
      </p:sp>
    </p:spTree>
    <p:extLst>
      <p:ext uri="{BB962C8B-B14F-4D97-AF65-F5344CB8AC3E}">
        <p14:creationId xmlns:p14="http://schemas.microsoft.com/office/powerpoint/2010/main" val="13365202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5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600" y="5831384"/>
            <a:ext cx="1752600" cy="883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15636" y="214745"/>
            <a:ext cx="8229600" cy="1600200"/>
          </a:xfrm>
        </p:spPr>
        <p:txBody>
          <a:bodyPr/>
          <a:lstStyle/>
          <a:p>
            <a:r>
              <a:rPr lang="en-US" sz="3600" b="1" dirty="0" smtClean="0">
                <a:effectLst/>
              </a:rPr>
              <a:t>Job 1: Marketing </a:t>
            </a:r>
            <a:r>
              <a:rPr lang="en-US" sz="3600" b="1" dirty="0">
                <a:effectLst/>
              </a:rPr>
              <a:t>Communications </a:t>
            </a:r>
            <a:r>
              <a:rPr lang="en-US" sz="3600" b="1" dirty="0" smtClean="0">
                <a:effectLst/>
              </a:rPr>
              <a:t>Manager (</a:t>
            </a:r>
            <a:r>
              <a:rPr lang="en-US" sz="3600" b="1" dirty="0">
                <a:effectLst/>
              </a:rPr>
              <a:t>Danaher </a:t>
            </a:r>
            <a:r>
              <a:rPr lang="en-US" sz="3600" b="1" dirty="0" smtClean="0">
                <a:effectLst/>
              </a:rPr>
              <a:t>Company)</a:t>
            </a:r>
            <a:endParaRPr lang="en-US" sz="3600" dirty="0"/>
          </a:p>
        </p:txBody>
      </p:sp>
      <p:sp>
        <p:nvSpPr>
          <p:cNvPr id="3" name="Content Placeholder 2"/>
          <p:cNvSpPr>
            <a:spLocks noGrp="1"/>
          </p:cNvSpPr>
          <p:nvPr>
            <p:ph idx="1"/>
          </p:nvPr>
        </p:nvSpPr>
        <p:spPr>
          <a:xfrm>
            <a:off x="394855" y="1740067"/>
            <a:ext cx="8229600" cy="4525963"/>
          </a:xfrm>
        </p:spPr>
        <p:txBody>
          <a:bodyPr>
            <a:normAutofit/>
          </a:bodyPr>
          <a:lstStyle/>
          <a:p>
            <a:r>
              <a:rPr lang="en-US" dirty="0"/>
              <a:t>Responsible for the strategic planning and execution of marketing communication and digital initiatives that drive customer engagement and revenue, leading a team of 3-5 FTEs and contractors</a:t>
            </a:r>
            <a:r>
              <a:rPr lang="en-US" dirty="0" smtClean="0"/>
              <a:t>.</a:t>
            </a:r>
          </a:p>
          <a:p>
            <a:r>
              <a:rPr lang="en-US" dirty="0"/>
              <a:t>Responsible for planning, developing, and/or implementing  marketing communications projects using a range of media.  </a:t>
            </a:r>
            <a:endParaRPr lang="en-US" dirty="0"/>
          </a:p>
          <a:p>
            <a:r>
              <a:rPr lang="en-US" dirty="0">
                <a:hlinkClick r:id="rId7"/>
              </a:rPr>
              <a:t>http://</a:t>
            </a:r>
            <a:r>
              <a:rPr lang="en-US" dirty="0" smtClean="0">
                <a:hlinkClick r:id="rId7"/>
              </a:rPr>
              <a:t>www.danaher.com/about-us</a:t>
            </a:r>
            <a:endParaRPr lang="en-US" dirty="0" smtClean="0"/>
          </a:p>
          <a:p>
            <a:endParaRPr lang="en-US" dirty="0"/>
          </a:p>
        </p:txBody>
      </p:sp>
      <p:pic>
        <p:nvPicPr>
          <p:cNvPr id="4" name="Danaher Company Overvie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81000" y="5663357"/>
            <a:ext cx="609600" cy="609600"/>
          </a:xfrm>
          <a:prstGeom prst="rect">
            <a:avLst/>
          </a:prstGeom>
        </p:spPr>
      </p:pic>
      <p:sp>
        <p:nvSpPr>
          <p:cNvPr id="5" name="TextBox 4"/>
          <p:cNvSpPr txBox="1"/>
          <p:nvPr/>
        </p:nvSpPr>
        <p:spPr>
          <a:xfrm>
            <a:off x="1011382" y="5860682"/>
            <a:ext cx="2362200" cy="646331"/>
          </a:xfrm>
          <a:prstGeom prst="rect">
            <a:avLst/>
          </a:prstGeom>
          <a:noFill/>
        </p:spPr>
        <p:txBody>
          <a:bodyPr wrap="square" rtlCol="0">
            <a:spAutoFit/>
          </a:bodyPr>
          <a:lstStyle/>
          <a:p>
            <a:r>
              <a:rPr lang="en-US" dirty="0" smtClean="0"/>
              <a:t>Clip 1: Overview of the company</a:t>
            </a:r>
            <a:endParaRPr lang="en-US" dirty="0"/>
          </a:p>
        </p:txBody>
      </p:sp>
      <p:pic>
        <p:nvPicPr>
          <p:cNvPr id="7" name="Listing overview ">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114800" y="5715623"/>
            <a:ext cx="609600" cy="609600"/>
          </a:xfrm>
          <a:prstGeom prst="rect">
            <a:avLst/>
          </a:prstGeom>
        </p:spPr>
      </p:pic>
      <p:sp>
        <p:nvSpPr>
          <p:cNvPr id="8" name="TextBox 7"/>
          <p:cNvSpPr txBox="1"/>
          <p:nvPr/>
        </p:nvSpPr>
        <p:spPr>
          <a:xfrm>
            <a:off x="4814455" y="5860682"/>
            <a:ext cx="2286000" cy="646331"/>
          </a:xfrm>
          <a:prstGeom prst="rect">
            <a:avLst/>
          </a:prstGeom>
          <a:noFill/>
        </p:spPr>
        <p:txBody>
          <a:bodyPr wrap="square" rtlCol="0">
            <a:spAutoFit/>
          </a:bodyPr>
          <a:lstStyle/>
          <a:p>
            <a:r>
              <a:rPr lang="en-US" dirty="0" smtClean="0"/>
              <a:t>Clip 2: Overview of the job listing </a:t>
            </a:r>
            <a:endParaRPr lang="en-US" dirty="0"/>
          </a:p>
        </p:txBody>
      </p:sp>
      <p:sp>
        <p:nvSpPr>
          <p:cNvPr id="10" name="TextBox 9"/>
          <p:cNvSpPr txBox="1"/>
          <p:nvPr/>
        </p:nvSpPr>
        <p:spPr>
          <a:xfrm>
            <a:off x="249382" y="38100"/>
            <a:ext cx="2590800" cy="381000"/>
          </a:xfrm>
          <a:prstGeom prst="rect">
            <a:avLst/>
          </a:prstGeom>
          <a:noFill/>
        </p:spPr>
        <p:txBody>
          <a:bodyPr wrap="square" rtlCol="0">
            <a:spAutoFit/>
          </a:bodyPr>
          <a:lstStyle/>
          <a:p>
            <a:r>
              <a:rPr lang="en-US" dirty="0" smtClean="0"/>
              <a:t>MaRae Fleming </a:t>
            </a:r>
            <a:endParaRPr lang="en-US" dirty="0"/>
          </a:p>
        </p:txBody>
      </p:sp>
    </p:spTree>
    <p:extLst>
      <p:ext uri="{BB962C8B-B14F-4D97-AF65-F5344CB8AC3E}">
        <p14:creationId xmlns:p14="http://schemas.microsoft.com/office/powerpoint/2010/main" val="17018599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7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5340"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8318"/>
            <a:ext cx="8229600" cy="1600200"/>
          </a:xfrm>
        </p:spPr>
        <p:txBody>
          <a:bodyPr/>
          <a:lstStyle/>
          <a:p>
            <a:r>
              <a:rPr lang="en-US" sz="3600" b="1" dirty="0">
                <a:effectLst/>
              </a:rPr>
              <a:t>Job 1: Marketing Communications Manager (Danaher Company)</a:t>
            </a:r>
            <a:endParaRPr lang="en-US" sz="3600" dirty="0"/>
          </a:p>
        </p:txBody>
      </p:sp>
      <p:sp>
        <p:nvSpPr>
          <p:cNvPr id="3" name="Content Placeholder 2"/>
          <p:cNvSpPr>
            <a:spLocks noGrp="1"/>
          </p:cNvSpPr>
          <p:nvPr>
            <p:ph idx="1"/>
          </p:nvPr>
        </p:nvSpPr>
        <p:spPr>
          <a:xfrm>
            <a:off x="457200" y="1981200"/>
            <a:ext cx="8229600" cy="4525963"/>
          </a:xfrm>
        </p:spPr>
        <p:txBody>
          <a:bodyPr>
            <a:normAutofit fontScale="92500"/>
          </a:bodyPr>
          <a:lstStyle/>
          <a:p>
            <a:pPr marL="0" indent="0">
              <a:buNone/>
            </a:pPr>
            <a:r>
              <a:rPr lang="en-US" u="sng" dirty="0" smtClean="0"/>
              <a:t>Corporate Culture Analysis:</a:t>
            </a:r>
          </a:p>
          <a:p>
            <a:pPr marL="0" indent="0">
              <a:buNone/>
            </a:pPr>
            <a:r>
              <a:rPr lang="en-US" dirty="0" smtClean="0"/>
              <a:t>1 - Difference:</a:t>
            </a:r>
          </a:p>
          <a:p>
            <a:r>
              <a:rPr lang="en-US" dirty="0" smtClean="0"/>
              <a:t> Yes, in some aspects. </a:t>
            </a:r>
          </a:p>
          <a:p>
            <a:pPr marL="0" indent="0">
              <a:buNone/>
            </a:pPr>
            <a:r>
              <a:rPr lang="en-US" dirty="0" smtClean="0"/>
              <a:t>2 – Identifying communication practices, standards, or expectations within the organization: </a:t>
            </a:r>
          </a:p>
          <a:p>
            <a:r>
              <a:rPr lang="en-US" dirty="0" smtClean="0"/>
              <a:t>Task/role is detailed </a:t>
            </a:r>
          </a:p>
          <a:p>
            <a:r>
              <a:rPr lang="en-US" dirty="0" smtClean="0"/>
              <a:t>How different types of communication would take place </a:t>
            </a:r>
          </a:p>
          <a:p>
            <a:pPr marL="0" indent="0">
              <a:buNone/>
            </a:pPr>
            <a:r>
              <a:rPr lang="en-US" dirty="0" smtClean="0"/>
              <a:t>Evaluation: </a:t>
            </a:r>
          </a:p>
          <a:p>
            <a:r>
              <a:rPr lang="en-US" dirty="0" smtClean="0"/>
              <a:t>Planning is the key to this position! </a:t>
            </a:r>
          </a:p>
          <a:p>
            <a:r>
              <a:rPr lang="en-US" dirty="0" smtClean="0"/>
              <a:t>Managing subordinates and regulating projects to maintain brand integrity </a:t>
            </a:r>
          </a:p>
          <a:p>
            <a:pPr marL="0" indent="0">
              <a:buNone/>
            </a:pPr>
            <a:endParaRPr lang="en-US" dirty="0" smtClean="0"/>
          </a:p>
          <a:p>
            <a:pPr marL="0" indent="0">
              <a:buNone/>
            </a:pPr>
            <a:endParaRPr lang="en-US" dirty="0" smtClean="0"/>
          </a:p>
        </p:txBody>
      </p:sp>
      <p:sp>
        <p:nvSpPr>
          <p:cNvPr id="4" name="TextBox 3"/>
          <p:cNvSpPr txBox="1"/>
          <p:nvPr/>
        </p:nvSpPr>
        <p:spPr>
          <a:xfrm>
            <a:off x="304800" y="228600"/>
            <a:ext cx="2590800" cy="381000"/>
          </a:xfrm>
          <a:prstGeom prst="rect">
            <a:avLst/>
          </a:prstGeom>
          <a:noFill/>
        </p:spPr>
        <p:txBody>
          <a:bodyPr wrap="square" rtlCol="0">
            <a:spAutoFit/>
          </a:bodyPr>
          <a:lstStyle/>
          <a:p>
            <a:r>
              <a:rPr lang="en-US" dirty="0" smtClean="0"/>
              <a:t>MaRae Fleming </a:t>
            </a:r>
            <a:endParaRPr lang="en-US" dirty="0"/>
          </a:p>
        </p:txBody>
      </p:sp>
      <p:pic>
        <p:nvPicPr>
          <p:cNvPr id="6" name="Analysis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97873" y="6179127"/>
            <a:ext cx="609600" cy="609600"/>
          </a:xfrm>
          <a:prstGeom prst="rect">
            <a:avLst/>
          </a:prstGeom>
        </p:spPr>
      </p:pic>
      <p:sp>
        <p:nvSpPr>
          <p:cNvPr id="7" name="TextBox 6"/>
          <p:cNvSpPr txBox="1"/>
          <p:nvPr/>
        </p:nvSpPr>
        <p:spPr>
          <a:xfrm>
            <a:off x="1059873" y="6296890"/>
            <a:ext cx="838200" cy="374073"/>
          </a:xfrm>
          <a:prstGeom prst="rect">
            <a:avLst/>
          </a:prstGeom>
          <a:noFill/>
        </p:spPr>
        <p:txBody>
          <a:bodyPr wrap="square" rtlCol="0">
            <a:spAutoFit/>
          </a:bodyPr>
          <a:lstStyle/>
          <a:p>
            <a:r>
              <a:rPr lang="en-US" dirty="0" smtClean="0"/>
              <a:t>Clip 1 </a:t>
            </a:r>
            <a:endParaRPr lang="en-US" dirty="0"/>
          </a:p>
        </p:txBody>
      </p:sp>
      <p:pic>
        <p:nvPicPr>
          <p:cNvPr id="8" name="Clip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191000" y="6165271"/>
            <a:ext cx="609600" cy="609600"/>
          </a:xfrm>
          <a:prstGeom prst="rect">
            <a:avLst/>
          </a:prstGeom>
        </p:spPr>
      </p:pic>
      <p:sp>
        <p:nvSpPr>
          <p:cNvPr id="9" name="TextBox 8"/>
          <p:cNvSpPr txBox="1"/>
          <p:nvPr/>
        </p:nvSpPr>
        <p:spPr>
          <a:xfrm>
            <a:off x="4953000" y="6283034"/>
            <a:ext cx="838200" cy="374073"/>
          </a:xfrm>
          <a:prstGeom prst="rect">
            <a:avLst/>
          </a:prstGeom>
          <a:noFill/>
        </p:spPr>
        <p:txBody>
          <a:bodyPr wrap="square" rtlCol="0">
            <a:spAutoFit/>
          </a:bodyPr>
          <a:lstStyle/>
          <a:p>
            <a:r>
              <a:rPr lang="en-US" dirty="0" smtClean="0"/>
              <a:t>Clip 2</a:t>
            </a:r>
            <a:endParaRPr lang="en-US" dirty="0"/>
          </a:p>
        </p:txBody>
      </p:sp>
      <p:pic>
        <p:nvPicPr>
          <p:cNvPr id="10" name="Clip 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6477000" y="6152802"/>
            <a:ext cx="609600" cy="609600"/>
          </a:xfrm>
          <a:prstGeom prst="rect">
            <a:avLst/>
          </a:prstGeom>
        </p:spPr>
      </p:pic>
      <p:sp>
        <p:nvSpPr>
          <p:cNvPr id="11" name="TextBox 10"/>
          <p:cNvSpPr txBox="1"/>
          <p:nvPr/>
        </p:nvSpPr>
        <p:spPr>
          <a:xfrm>
            <a:off x="7315200" y="6296890"/>
            <a:ext cx="838200" cy="374073"/>
          </a:xfrm>
          <a:prstGeom prst="rect">
            <a:avLst/>
          </a:prstGeom>
          <a:noFill/>
        </p:spPr>
        <p:txBody>
          <a:bodyPr wrap="square" rtlCol="0">
            <a:spAutoFit/>
          </a:bodyPr>
          <a:lstStyle/>
          <a:p>
            <a:r>
              <a:rPr lang="en-US" dirty="0" smtClean="0"/>
              <a:t>Clip 3 </a:t>
            </a:r>
            <a:endParaRPr lang="en-US" dirty="0"/>
          </a:p>
        </p:txBody>
      </p:sp>
    </p:spTree>
    <p:extLst>
      <p:ext uri="{BB962C8B-B14F-4D97-AF65-F5344CB8AC3E}">
        <p14:creationId xmlns:p14="http://schemas.microsoft.com/office/powerpoint/2010/main" val="2862403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33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7889"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2250" fill="hold"/>
                                        <p:tgtEl>
                                          <p:spTgt spid="10"/>
                                        </p:tgtEl>
                                      </p:cBhvr>
                                    </p:cmd>
                                  </p:childTnLst>
                                </p:cTn>
                              </p:par>
                            </p:childTnLst>
                          </p:cTn>
                        </p:par>
                      </p:childTnLst>
                    </p:cTn>
                  </p:par>
                </p:childTnLst>
              </p:cTn>
              <p:nextCondLst>
                <p:cond evt="onClick" delay="0">
                  <p:tgtEl>
                    <p:spTgt spid="10"/>
                  </p:tgtEl>
                </p:cond>
              </p:nextCondLst>
            </p:seq>
            <p:audio>
              <p:cMediaNode vol="80000">
                <p:cTn id="19"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91" y="270164"/>
            <a:ext cx="8229600" cy="1600200"/>
          </a:xfrm>
        </p:spPr>
        <p:txBody>
          <a:bodyPr/>
          <a:lstStyle/>
          <a:p>
            <a:r>
              <a:rPr lang="en-US" sz="4000" dirty="0" smtClean="0"/>
              <a:t>Job 2: </a:t>
            </a:r>
            <a:r>
              <a:rPr lang="en-US" sz="4000" b="1" dirty="0">
                <a:effectLst/>
              </a:rPr>
              <a:t>Marketing Communications </a:t>
            </a:r>
            <a:r>
              <a:rPr lang="en-US" sz="4000" b="1" dirty="0" smtClean="0">
                <a:effectLst/>
              </a:rPr>
              <a:t>Manager (Cornerstone Research) </a:t>
            </a:r>
            <a:endParaRPr lang="en-US" sz="4000" dirty="0"/>
          </a:p>
        </p:txBody>
      </p:sp>
      <p:sp>
        <p:nvSpPr>
          <p:cNvPr id="3" name="Content Placeholder 2"/>
          <p:cNvSpPr>
            <a:spLocks noGrp="1"/>
          </p:cNvSpPr>
          <p:nvPr>
            <p:ph idx="1"/>
          </p:nvPr>
        </p:nvSpPr>
        <p:spPr>
          <a:xfrm>
            <a:off x="512618" y="2057400"/>
            <a:ext cx="8229600" cy="3579297"/>
          </a:xfrm>
        </p:spPr>
        <p:txBody>
          <a:bodyPr>
            <a:normAutofit/>
          </a:bodyPr>
          <a:lstStyle/>
          <a:p>
            <a:r>
              <a:rPr lang="en-US" dirty="0" smtClean="0"/>
              <a:t>The </a:t>
            </a:r>
            <a:r>
              <a:rPr lang="en-US" dirty="0"/>
              <a:t>Marketing Communications Manager position is an exciting opportunity to join a dynamic team of marketing professionals. Primary responsibilities include managing communications projects to include developing and supporting the firm’s digital and print marketing, social media, corporate communications, and </a:t>
            </a:r>
            <a:r>
              <a:rPr lang="en-US" dirty="0" smtClean="0"/>
              <a:t>event communications.</a:t>
            </a:r>
          </a:p>
          <a:p>
            <a:r>
              <a:rPr lang="en-US" dirty="0"/>
              <a:t> </a:t>
            </a:r>
            <a:r>
              <a:rPr lang="en-US" dirty="0">
                <a:hlinkClick r:id="rId6"/>
              </a:rPr>
              <a:t>https://</a:t>
            </a:r>
            <a:r>
              <a:rPr lang="en-US" dirty="0" smtClean="0">
                <a:hlinkClick r:id="rId6"/>
              </a:rPr>
              <a:t>www.cornerstone.com/The-Firm/About-Us</a:t>
            </a:r>
            <a:endParaRPr lang="en-US" dirty="0" smtClean="0"/>
          </a:p>
          <a:p>
            <a:endParaRPr lang="en-US" dirty="0"/>
          </a:p>
        </p:txBody>
      </p:sp>
      <p:pic>
        <p:nvPicPr>
          <p:cNvPr id="4" name="Overview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8600" y="5943600"/>
            <a:ext cx="609600" cy="609600"/>
          </a:xfrm>
          <a:prstGeom prst="rect">
            <a:avLst/>
          </a:prstGeom>
        </p:spPr>
      </p:pic>
      <p:sp>
        <p:nvSpPr>
          <p:cNvPr id="5" name="TextBox 4"/>
          <p:cNvSpPr txBox="1"/>
          <p:nvPr/>
        </p:nvSpPr>
        <p:spPr>
          <a:xfrm>
            <a:off x="838200" y="6248400"/>
            <a:ext cx="914400" cy="369332"/>
          </a:xfrm>
          <a:prstGeom prst="rect">
            <a:avLst/>
          </a:prstGeom>
          <a:noFill/>
        </p:spPr>
        <p:txBody>
          <a:bodyPr wrap="square" rtlCol="0">
            <a:spAutoFit/>
          </a:bodyPr>
          <a:lstStyle/>
          <a:p>
            <a:r>
              <a:rPr lang="en-US" dirty="0" smtClean="0"/>
              <a:t>Clip 1 </a:t>
            </a:r>
            <a:endParaRPr lang="en-US" dirty="0"/>
          </a:p>
        </p:txBody>
      </p:sp>
      <p:pic>
        <p:nvPicPr>
          <p:cNvPr id="6" name="Clip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181600" y="5931131"/>
            <a:ext cx="609600" cy="609600"/>
          </a:xfrm>
          <a:prstGeom prst="rect">
            <a:avLst/>
          </a:prstGeom>
        </p:spPr>
      </p:pic>
      <p:sp>
        <p:nvSpPr>
          <p:cNvPr id="8" name="TextBox 7"/>
          <p:cNvSpPr txBox="1"/>
          <p:nvPr/>
        </p:nvSpPr>
        <p:spPr>
          <a:xfrm>
            <a:off x="6096000" y="6248400"/>
            <a:ext cx="1676400" cy="369332"/>
          </a:xfrm>
          <a:prstGeom prst="rect">
            <a:avLst/>
          </a:prstGeom>
          <a:noFill/>
        </p:spPr>
        <p:txBody>
          <a:bodyPr wrap="square" rtlCol="0">
            <a:spAutoFit/>
          </a:bodyPr>
          <a:lstStyle/>
          <a:p>
            <a:r>
              <a:rPr lang="en-US" dirty="0" smtClean="0"/>
              <a:t>Clip 2</a:t>
            </a:r>
            <a:endParaRPr lang="en-US" dirty="0"/>
          </a:p>
        </p:txBody>
      </p:sp>
      <p:sp>
        <p:nvSpPr>
          <p:cNvPr id="9" name="TextBox 8"/>
          <p:cNvSpPr txBox="1"/>
          <p:nvPr/>
        </p:nvSpPr>
        <p:spPr>
          <a:xfrm>
            <a:off x="242455" y="45027"/>
            <a:ext cx="2590800" cy="381000"/>
          </a:xfrm>
          <a:prstGeom prst="rect">
            <a:avLst/>
          </a:prstGeom>
          <a:noFill/>
        </p:spPr>
        <p:txBody>
          <a:bodyPr wrap="square" rtlCol="0">
            <a:spAutoFit/>
          </a:bodyPr>
          <a:lstStyle/>
          <a:p>
            <a:r>
              <a:rPr lang="en-US" dirty="0" smtClean="0"/>
              <a:t>MaRae Fleming </a:t>
            </a:r>
            <a:endParaRPr lang="en-US" dirty="0"/>
          </a:p>
        </p:txBody>
      </p:sp>
    </p:spTree>
    <p:extLst>
      <p:ext uri="{BB962C8B-B14F-4D97-AF65-F5344CB8AC3E}">
        <p14:creationId xmlns:p14="http://schemas.microsoft.com/office/powerpoint/2010/main" val="40907896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6120"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8318"/>
            <a:ext cx="8229600" cy="1600200"/>
          </a:xfrm>
        </p:spPr>
        <p:txBody>
          <a:bodyPr/>
          <a:lstStyle/>
          <a:p>
            <a:r>
              <a:rPr lang="en-US" sz="3600" dirty="0"/>
              <a:t>Job 2: </a:t>
            </a:r>
            <a:r>
              <a:rPr lang="en-US" sz="3600" b="1" dirty="0">
                <a:effectLst/>
              </a:rPr>
              <a:t>Marketing Communications Manager (Cornerstone Research) </a:t>
            </a:r>
            <a:endParaRPr lang="en-US" sz="3600" dirty="0"/>
          </a:p>
        </p:txBody>
      </p:sp>
      <p:sp>
        <p:nvSpPr>
          <p:cNvPr id="3" name="Content Placeholder 2"/>
          <p:cNvSpPr>
            <a:spLocks noGrp="1"/>
          </p:cNvSpPr>
          <p:nvPr>
            <p:ph idx="1"/>
          </p:nvPr>
        </p:nvSpPr>
        <p:spPr>
          <a:xfrm>
            <a:off x="457200" y="1981200"/>
            <a:ext cx="8229600" cy="4525963"/>
          </a:xfrm>
        </p:spPr>
        <p:txBody>
          <a:bodyPr>
            <a:normAutofit/>
          </a:bodyPr>
          <a:lstStyle/>
          <a:p>
            <a:pPr marL="0" indent="0">
              <a:buNone/>
            </a:pPr>
            <a:r>
              <a:rPr lang="en-US" u="sng" dirty="0" smtClean="0"/>
              <a:t>Corporate Culture Analysis:</a:t>
            </a:r>
          </a:p>
          <a:p>
            <a:r>
              <a:rPr lang="en-US" dirty="0" smtClean="0"/>
              <a:t> Working with a variety of different projects involving numerous involving numerous industries </a:t>
            </a:r>
          </a:p>
          <a:p>
            <a:r>
              <a:rPr lang="en-US" dirty="0" smtClean="0"/>
              <a:t>Having an innovative problem solving approach and achieving unparalleled analytic depth </a:t>
            </a:r>
          </a:p>
          <a:p>
            <a:r>
              <a:rPr lang="en-US" dirty="0" smtClean="0"/>
              <a:t>Having a high sense of leadership and maximizing the purpose of thought leadership while maintaining brand consistency </a:t>
            </a:r>
          </a:p>
          <a:p>
            <a:pPr marL="0" indent="0">
              <a:buNone/>
            </a:pPr>
            <a:r>
              <a:rPr lang="en-US" dirty="0" smtClean="0"/>
              <a:t>- Leader-Member exchange </a:t>
            </a:r>
          </a:p>
          <a:p>
            <a:pPr marL="0" indent="0">
              <a:buNone/>
            </a:pPr>
            <a:r>
              <a:rPr lang="en-US" dirty="0" smtClean="0"/>
              <a:t>- Trait approach </a:t>
            </a:r>
          </a:p>
          <a:p>
            <a:pPr marL="0" indent="0">
              <a:buNone/>
            </a:pPr>
            <a:endParaRPr lang="en-US" dirty="0" smtClean="0"/>
          </a:p>
        </p:txBody>
      </p:sp>
      <p:sp>
        <p:nvSpPr>
          <p:cNvPr id="4" name="TextBox 3"/>
          <p:cNvSpPr txBox="1"/>
          <p:nvPr/>
        </p:nvSpPr>
        <p:spPr>
          <a:xfrm>
            <a:off x="304800" y="228600"/>
            <a:ext cx="2590800" cy="381000"/>
          </a:xfrm>
          <a:prstGeom prst="rect">
            <a:avLst/>
          </a:prstGeom>
          <a:noFill/>
        </p:spPr>
        <p:txBody>
          <a:bodyPr wrap="square" rtlCol="0">
            <a:spAutoFit/>
          </a:bodyPr>
          <a:lstStyle/>
          <a:p>
            <a:r>
              <a:rPr lang="en-US" dirty="0" smtClean="0"/>
              <a:t>MaRae Fleming </a:t>
            </a:r>
            <a:endParaRPr lang="en-US" dirty="0"/>
          </a:p>
        </p:txBody>
      </p:sp>
      <p:sp>
        <p:nvSpPr>
          <p:cNvPr id="7" name="TextBox 6"/>
          <p:cNvSpPr txBox="1"/>
          <p:nvPr/>
        </p:nvSpPr>
        <p:spPr>
          <a:xfrm>
            <a:off x="1059873" y="6296890"/>
            <a:ext cx="838200" cy="374073"/>
          </a:xfrm>
          <a:prstGeom prst="rect">
            <a:avLst/>
          </a:prstGeom>
          <a:noFill/>
        </p:spPr>
        <p:txBody>
          <a:bodyPr wrap="square" rtlCol="0">
            <a:spAutoFit/>
          </a:bodyPr>
          <a:lstStyle/>
          <a:p>
            <a:r>
              <a:rPr lang="en-US" dirty="0" smtClean="0"/>
              <a:t>Clip 1 </a:t>
            </a:r>
            <a:endParaRPr lang="en-US" dirty="0"/>
          </a:p>
        </p:txBody>
      </p:sp>
      <p:sp>
        <p:nvSpPr>
          <p:cNvPr id="9" name="TextBox 8"/>
          <p:cNvSpPr txBox="1"/>
          <p:nvPr/>
        </p:nvSpPr>
        <p:spPr>
          <a:xfrm>
            <a:off x="3657600" y="6317671"/>
            <a:ext cx="838200" cy="374073"/>
          </a:xfrm>
          <a:prstGeom prst="rect">
            <a:avLst/>
          </a:prstGeom>
          <a:noFill/>
        </p:spPr>
        <p:txBody>
          <a:bodyPr wrap="square" rtlCol="0">
            <a:spAutoFit/>
          </a:bodyPr>
          <a:lstStyle/>
          <a:p>
            <a:r>
              <a:rPr lang="en-US" dirty="0" smtClean="0"/>
              <a:t>Clip 2</a:t>
            </a:r>
            <a:endParaRPr lang="en-US" dirty="0"/>
          </a:p>
        </p:txBody>
      </p:sp>
      <p:pic>
        <p:nvPicPr>
          <p:cNvPr id="5" name="Clip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09600" y="6179126"/>
            <a:ext cx="609600" cy="609600"/>
          </a:xfrm>
          <a:prstGeom prst="rect">
            <a:avLst/>
          </a:prstGeom>
        </p:spPr>
      </p:pic>
      <p:pic>
        <p:nvPicPr>
          <p:cNvPr id="10" name="Clip 2 ">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048000" y="6152804"/>
            <a:ext cx="609600" cy="609600"/>
          </a:xfrm>
          <a:prstGeom prst="rect">
            <a:avLst/>
          </a:prstGeom>
        </p:spPr>
      </p:pic>
      <p:pic>
        <p:nvPicPr>
          <p:cNvPr id="12" name="Clip 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5562600" y="6156957"/>
            <a:ext cx="609600" cy="609600"/>
          </a:xfrm>
          <a:prstGeom prst="rect">
            <a:avLst/>
          </a:prstGeom>
        </p:spPr>
      </p:pic>
      <p:sp>
        <p:nvSpPr>
          <p:cNvPr id="13" name="TextBox 12"/>
          <p:cNvSpPr txBox="1"/>
          <p:nvPr/>
        </p:nvSpPr>
        <p:spPr>
          <a:xfrm>
            <a:off x="6477000" y="6280264"/>
            <a:ext cx="838200" cy="369332"/>
          </a:xfrm>
          <a:prstGeom prst="rect">
            <a:avLst/>
          </a:prstGeom>
          <a:noFill/>
        </p:spPr>
        <p:txBody>
          <a:bodyPr wrap="square" rtlCol="0">
            <a:spAutoFit/>
          </a:bodyPr>
          <a:lstStyle/>
          <a:p>
            <a:r>
              <a:rPr lang="en-US" dirty="0" smtClean="0"/>
              <a:t>Clip 3 </a:t>
            </a:r>
            <a:endParaRPr lang="en-US" dirty="0"/>
          </a:p>
        </p:txBody>
      </p:sp>
    </p:spTree>
    <p:extLst>
      <p:ext uri="{BB962C8B-B14F-4D97-AF65-F5344CB8AC3E}">
        <p14:creationId xmlns:p14="http://schemas.microsoft.com/office/powerpoint/2010/main" val="39111321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9369" fill="hold"/>
                                        <p:tgtEl>
                                          <p:spTgt spid="10"/>
                                        </p:tgtEl>
                                      </p:cBhvr>
                                    </p:cmd>
                                  </p:childTnLst>
                                </p:cTn>
                              </p:par>
                            </p:childTnLst>
                          </p:cTn>
                        </p:par>
                      </p:childTnLst>
                    </p:cTn>
                  </p:par>
                </p:childTnLst>
              </p:cTn>
              <p:nextCondLst>
                <p:cond evt="onClick" delay="0">
                  <p:tgtEl>
                    <p:spTgt spid="10"/>
                  </p:tgtEl>
                </p:cond>
              </p:nextCondLst>
            </p:seq>
            <p:audio>
              <p:cMediaNode vol="80000">
                <p:cTn id="13" fill="hold" display="0">
                  <p:stCondLst>
                    <p:cond delay="indefinite"/>
                  </p:stCondLst>
                  <p:endCondLst>
                    <p:cond evt="onStopAudio" delay="0">
                      <p:tgtEl>
                        <p:sldTgt/>
                      </p:tgtEl>
                    </p:cond>
                  </p:endCondLst>
                </p:cTn>
                <p:tgtEl>
                  <p:spTgt spid="10"/>
                </p:tgtEl>
              </p:cMediaNode>
            </p:audio>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2770" fill="hold"/>
                                        <p:tgtEl>
                                          <p:spTgt spid="12"/>
                                        </p:tgtEl>
                                      </p:cBhvr>
                                    </p:cmd>
                                  </p:childTnLst>
                                </p:cTn>
                              </p:par>
                            </p:childTnLst>
                          </p:cTn>
                        </p:par>
                      </p:childTnLst>
                    </p:cTn>
                  </p:par>
                </p:childTnLst>
              </p:cTn>
              <p:nextCondLst>
                <p:cond evt="onClick" delay="0">
                  <p:tgtEl>
                    <p:spTgt spid="12"/>
                  </p:tgtEl>
                </p:cond>
              </p:nextCondLst>
            </p:seq>
            <p:audio>
              <p:cMediaNode vol="80000">
                <p:cTn id="19"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1281"/>
            <a:ext cx="8229600" cy="1371599"/>
          </a:xfrm>
        </p:spPr>
        <p:txBody>
          <a:bodyPr/>
          <a:lstStyle/>
          <a:p>
            <a:r>
              <a:rPr lang="en-US" sz="2400" b="1" dirty="0" smtClean="0"/>
              <a:t>Job 3: </a:t>
            </a:r>
            <a:r>
              <a:rPr lang="en-US" sz="2400" b="1" dirty="0">
                <a:effectLst/>
              </a:rPr>
              <a:t>Volunteer &amp; Social Media Coordinator </a:t>
            </a:r>
            <a:r>
              <a:rPr lang="en-US" sz="2400" b="1" dirty="0" smtClean="0">
                <a:effectLst/>
              </a:rPr>
              <a:t>(</a:t>
            </a:r>
            <a:r>
              <a:rPr lang="en-US" sz="2400" b="1" dirty="0">
                <a:effectLst/>
              </a:rPr>
              <a:t>The Children’s Receiving Home of Sacramento</a:t>
            </a:r>
            <a:r>
              <a:rPr lang="en-US" sz="2800" b="1" dirty="0">
                <a:effectLst/>
              </a:rPr>
              <a:t> </a:t>
            </a:r>
            <a:endParaRPr lang="en-US" sz="2800" b="1" dirty="0"/>
          </a:p>
        </p:txBody>
      </p:sp>
      <p:sp>
        <p:nvSpPr>
          <p:cNvPr id="3" name="Content Placeholder 2"/>
          <p:cNvSpPr>
            <a:spLocks noGrp="1"/>
          </p:cNvSpPr>
          <p:nvPr>
            <p:ph idx="1"/>
          </p:nvPr>
        </p:nvSpPr>
        <p:spPr>
          <a:xfrm>
            <a:off x="512618" y="1600200"/>
            <a:ext cx="8229600" cy="4036497"/>
          </a:xfrm>
        </p:spPr>
        <p:txBody>
          <a:bodyPr>
            <a:normAutofit/>
          </a:bodyPr>
          <a:lstStyle/>
          <a:p>
            <a:r>
              <a:rPr lang="en-US" dirty="0"/>
              <a:t>The Children’s Receiving Home of Sacramento is committed to positively impacting the lives of children, youth, and families affected by abuse, neglect, behavioral health issues, and trauma in California</a:t>
            </a:r>
            <a:r>
              <a:rPr lang="en-US" dirty="0" smtClean="0"/>
              <a:t>.</a:t>
            </a:r>
            <a:endParaRPr lang="en-US" dirty="0"/>
          </a:p>
          <a:p>
            <a:r>
              <a:rPr lang="en-US" dirty="0"/>
              <a:t>To be a leader in providing comprehensive care to children, youth and their families in the communities we serve</a:t>
            </a:r>
            <a:r>
              <a:rPr lang="en-US" dirty="0" smtClean="0"/>
              <a:t>.</a:t>
            </a:r>
          </a:p>
          <a:p>
            <a:r>
              <a:rPr lang="en-US" dirty="0">
                <a:hlinkClick r:id="rId4"/>
              </a:rPr>
              <a:t>http://</a:t>
            </a:r>
            <a:r>
              <a:rPr lang="en-US" dirty="0" smtClean="0">
                <a:hlinkClick r:id="rId4"/>
              </a:rPr>
              <a:t>www.crhkids.org/our-mission-vision-and-values</a:t>
            </a:r>
            <a:endParaRPr lang="en-US" dirty="0" smtClean="0"/>
          </a:p>
          <a:p>
            <a:endParaRPr lang="en-US" dirty="0" smtClean="0"/>
          </a:p>
        </p:txBody>
      </p:sp>
      <p:sp>
        <p:nvSpPr>
          <p:cNvPr id="5" name="TextBox 4"/>
          <p:cNvSpPr txBox="1"/>
          <p:nvPr/>
        </p:nvSpPr>
        <p:spPr>
          <a:xfrm>
            <a:off x="838200" y="6248400"/>
            <a:ext cx="914400" cy="369332"/>
          </a:xfrm>
          <a:prstGeom prst="rect">
            <a:avLst/>
          </a:prstGeom>
          <a:noFill/>
        </p:spPr>
        <p:txBody>
          <a:bodyPr wrap="square" rtlCol="0">
            <a:spAutoFit/>
          </a:bodyPr>
          <a:lstStyle/>
          <a:p>
            <a:r>
              <a:rPr lang="en-US" dirty="0" smtClean="0"/>
              <a:t>Clip 1 </a:t>
            </a:r>
            <a:endParaRPr lang="en-US" dirty="0"/>
          </a:p>
        </p:txBody>
      </p:sp>
      <p:sp>
        <p:nvSpPr>
          <p:cNvPr id="9" name="TextBox 8"/>
          <p:cNvSpPr txBox="1"/>
          <p:nvPr/>
        </p:nvSpPr>
        <p:spPr>
          <a:xfrm>
            <a:off x="76200" y="20781"/>
            <a:ext cx="2590800" cy="381000"/>
          </a:xfrm>
          <a:prstGeom prst="rect">
            <a:avLst/>
          </a:prstGeom>
          <a:noFill/>
        </p:spPr>
        <p:txBody>
          <a:bodyPr wrap="square" rtlCol="0">
            <a:spAutoFit/>
          </a:bodyPr>
          <a:lstStyle/>
          <a:p>
            <a:r>
              <a:rPr lang="en-US" dirty="0" smtClean="0"/>
              <a:t>MaRae Fleming </a:t>
            </a:r>
            <a:endParaRPr lang="en-US" dirty="0"/>
          </a:p>
        </p:txBody>
      </p:sp>
      <p:pic>
        <p:nvPicPr>
          <p:cNvPr id="7" name="Clip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5404" y="6027528"/>
            <a:ext cx="609600" cy="609600"/>
          </a:xfrm>
          <a:prstGeom prst="rect">
            <a:avLst/>
          </a:prstGeom>
        </p:spPr>
      </p:pic>
    </p:spTree>
    <p:extLst>
      <p:ext uri="{BB962C8B-B14F-4D97-AF65-F5344CB8AC3E}">
        <p14:creationId xmlns:p14="http://schemas.microsoft.com/office/powerpoint/2010/main" val="30531354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2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Job 3: </a:t>
            </a:r>
            <a:r>
              <a:rPr lang="en-US" sz="2400" b="1" dirty="0">
                <a:effectLst/>
              </a:rPr>
              <a:t>Volunteer &amp; Social Media Coordinator (The Children’s Receiving Home of Sacramento</a:t>
            </a:r>
            <a:endParaRPr lang="en-US" sz="2400" dirty="0"/>
          </a:p>
        </p:txBody>
      </p:sp>
      <p:sp>
        <p:nvSpPr>
          <p:cNvPr id="3" name="Content Placeholder 2"/>
          <p:cNvSpPr>
            <a:spLocks noGrp="1"/>
          </p:cNvSpPr>
          <p:nvPr>
            <p:ph idx="1"/>
          </p:nvPr>
        </p:nvSpPr>
        <p:spPr/>
        <p:txBody>
          <a:bodyPr/>
          <a:lstStyle/>
          <a:p>
            <a:r>
              <a:rPr lang="en-US" sz="2800" dirty="0" smtClean="0"/>
              <a:t>Responsible for managing all social media marketing through content strategy </a:t>
            </a:r>
          </a:p>
          <a:p>
            <a:r>
              <a:rPr lang="en-US" sz="2800" dirty="0" smtClean="0"/>
              <a:t>Maintaining brand awareness and donor engagement from company partners </a:t>
            </a:r>
          </a:p>
          <a:p>
            <a:r>
              <a:rPr lang="en-US" sz="2800" dirty="0" smtClean="0"/>
              <a:t>Maintaining a comprehensive volunteer program and services by screening, education, and directing volunteers </a:t>
            </a:r>
          </a:p>
          <a:p>
            <a:pPr marL="0" indent="0">
              <a:buNone/>
            </a:pPr>
            <a:r>
              <a:rPr lang="en-US" sz="2800" dirty="0" smtClean="0"/>
              <a:t>Trait approach </a:t>
            </a:r>
          </a:p>
          <a:p>
            <a:pPr marL="0" indent="0">
              <a:buNone/>
            </a:pPr>
            <a:endParaRPr lang="en-US" dirty="0" smtClean="0"/>
          </a:p>
        </p:txBody>
      </p:sp>
      <p:sp>
        <p:nvSpPr>
          <p:cNvPr id="4" name="TextBox 3"/>
          <p:cNvSpPr txBox="1"/>
          <p:nvPr/>
        </p:nvSpPr>
        <p:spPr>
          <a:xfrm>
            <a:off x="76200" y="20781"/>
            <a:ext cx="2590800" cy="381000"/>
          </a:xfrm>
          <a:prstGeom prst="rect">
            <a:avLst/>
          </a:prstGeom>
          <a:noFill/>
        </p:spPr>
        <p:txBody>
          <a:bodyPr wrap="square" rtlCol="0">
            <a:spAutoFit/>
          </a:bodyPr>
          <a:lstStyle/>
          <a:p>
            <a:r>
              <a:rPr lang="en-US" dirty="0" smtClean="0"/>
              <a:t>MaRae Fleming </a:t>
            </a: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81000" y="5943600"/>
            <a:ext cx="609600" cy="609600"/>
          </a:xfrm>
          <a:prstGeom prst="rect">
            <a:avLst/>
          </a:prstGeom>
        </p:spPr>
      </p:pic>
      <p:sp>
        <p:nvSpPr>
          <p:cNvPr id="6" name="TextBox 5"/>
          <p:cNvSpPr txBox="1"/>
          <p:nvPr/>
        </p:nvSpPr>
        <p:spPr>
          <a:xfrm>
            <a:off x="1143000" y="6248400"/>
            <a:ext cx="1219200" cy="369332"/>
          </a:xfrm>
          <a:prstGeom prst="rect">
            <a:avLst/>
          </a:prstGeom>
          <a:noFill/>
        </p:spPr>
        <p:txBody>
          <a:bodyPr wrap="square" rtlCol="0">
            <a:spAutoFit/>
          </a:bodyPr>
          <a:lstStyle/>
          <a:p>
            <a:r>
              <a:rPr lang="en-US" dirty="0" smtClean="0"/>
              <a:t>Clip 1</a:t>
            </a:r>
            <a:endParaRPr lang="en-US" dirty="0"/>
          </a:p>
        </p:txBody>
      </p:sp>
      <p:pic>
        <p:nvPicPr>
          <p:cNvPr id="7"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3657600" y="6047509"/>
            <a:ext cx="609600" cy="609600"/>
          </a:xfrm>
          <a:prstGeom prst="rect">
            <a:avLst/>
          </a:prstGeom>
        </p:spPr>
      </p:pic>
      <p:sp>
        <p:nvSpPr>
          <p:cNvPr id="8" name="TextBox 7"/>
          <p:cNvSpPr txBox="1"/>
          <p:nvPr/>
        </p:nvSpPr>
        <p:spPr>
          <a:xfrm>
            <a:off x="4419600" y="6235931"/>
            <a:ext cx="1219200" cy="369332"/>
          </a:xfrm>
          <a:prstGeom prst="rect">
            <a:avLst/>
          </a:prstGeom>
          <a:noFill/>
        </p:spPr>
        <p:txBody>
          <a:bodyPr wrap="square" rtlCol="0">
            <a:spAutoFit/>
          </a:bodyPr>
          <a:lstStyle/>
          <a:p>
            <a:r>
              <a:rPr lang="en-US" dirty="0" smtClean="0"/>
              <a:t>Clip 2</a:t>
            </a:r>
            <a:endParaRPr lang="en-US" dirty="0"/>
          </a:p>
        </p:txBody>
      </p:sp>
      <p:pic>
        <p:nvPicPr>
          <p:cNvPr id="9"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6705600" y="6128266"/>
            <a:ext cx="609600" cy="609600"/>
          </a:xfrm>
          <a:prstGeom prst="rect">
            <a:avLst/>
          </a:prstGeom>
        </p:spPr>
      </p:pic>
      <p:sp>
        <p:nvSpPr>
          <p:cNvPr id="10" name="TextBox 9"/>
          <p:cNvSpPr txBox="1"/>
          <p:nvPr/>
        </p:nvSpPr>
        <p:spPr>
          <a:xfrm>
            <a:off x="7352607" y="6287777"/>
            <a:ext cx="1219200" cy="369332"/>
          </a:xfrm>
          <a:prstGeom prst="rect">
            <a:avLst/>
          </a:prstGeom>
          <a:noFill/>
        </p:spPr>
        <p:txBody>
          <a:bodyPr wrap="square" rtlCol="0">
            <a:spAutoFit/>
          </a:bodyPr>
          <a:lstStyle/>
          <a:p>
            <a:r>
              <a:rPr lang="en-US" dirty="0" smtClean="0"/>
              <a:t>Clip 3</a:t>
            </a:r>
            <a:endParaRPr lang="en-US" dirty="0"/>
          </a:p>
        </p:txBody>
      </p:sp>
    </p:spTree>
    <p:extLst>
      <p:ext uri="{BB962C8B-B14F-4D97-AF65-F5344CB8AC3E}">
        <p14:creationId xmlns:p14="http://schemas.microsoft.com/office/powerpoint/2010/main" val="14342649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83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6700"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1969" fill="hold"/>
                                        <p:tgtEl>
                                          <p:spTgt spid="9"/>
                                        </p:tgtEl>
                                      </p:cBhvr>
                                    </p:cmd>
                                  </p:childTnLst>
                                </p:cTn>
                              </p:par>
                            </p:childTnLst>
                          </p:cTn>
                        </p:par>
                      </p:childTnLst>
                    </p:cTn>
                  </p:par>
                </p:childTnLst>
              </p:cTn>
              <p:nextCondLst>
                <p:cond evt="onClick" delay="0">
                  <p:tgtEl>
                    <p:spTgt spid="9"/>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1814</TotalTime>
  <Words>859</Words>
  <Application>Microsoft Office PowerPoint</Application>
  <PresentationFormat>On-screen Show (4:3)</PresentationFormat>
  <Paragraphs>105</Paragraphs>
  <Slides>14</Slides>
  <Notes>0</Notes>
  <HiddenSlides>0</HiddenSlides>
  <MMClips>23</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Executive</vt:lpstr>
      <vt:lpstr>E-PORTFOLIO PART 4 </vt:lpstr>
      <vt:lpstr>Introduction </vt:lpstr>
      <vt:lpstr>Objectives</vt:lpstr>
      <vt:lpstr>Job 1: Marketing Communications Manager (Danaher Company)</vt:lpstr>
      <vt:lpstr>Job 1: Marketing Communications Manager (Danaher Company)</vt:lpstr>
      <vt:lpstr>Job 2: Marketing Communications Manager (Cornerstone Research) </vt:lpstr>
      <vt:lpstr>Job 2: Marketing Communications Manager (Cornerstone Research) </vt:lpstr>
      <vt:lpstr>Job 3: Volunteer &amp; Social Media Coordinator (The Children’s Receiving Home of Sacramento </vt:lpstr>
      <vt:lpstr>Job 3: Volunteer &amp; Social Media Coordinator (The Children’s Receiving Home of Sacramento</vt:lpstr>
      <vt:lpstr>Job 4: Marketing Coordinator/Director/Strategist </vt:lpstr>
      <vt:lpstr>Job 4: Marketing Coordinator/Director/Strategist</vt:lpstr>
      <vt:lpstr>Job 5: Communications Coordinator (The Ritz-Carlton)  </vt:lpstr>
      <vt:lpstr>Job 5: Communications Coordinator (The Ritz-Carlton) </vt:lpstr>
      <vt:lpstr>References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63</cp:revision>
  <dcterms:created xsi:type="dcterms:W3CDTF">2015-11-20T03:37:38Z</dcterms:created>
  <dcterms:modified xsi:type="dcterms:W3CDTF">2015-11-21T10:24:06Z</dcterms:modified>
</cp:coreProperties>
</file>